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433" r:id="rId4"/>
    <p:sldId id="437" r:id="rId5"/>
    <p:sldId id="436" r:id="rId6"/>
    <p:sldId id="435" r:id="rId7"/>
    <p:sldId id="44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7D1"/>
    <a:srgbClr val="CDACE6"/>
    <a:srgbClr val="AADBE2"/>
    <a:srgbClr val="87CBD6"/>
    <a:srgbClr val="A9DAE1"/>
    <a:srgbClr val="7EC8D3"/>
    <a:srgbClr val="6BBECC"/>
    <a:srgbClr val="A1D6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40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D4022-EA9D-4F86-A3D8-11BF1C4776AF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D0A08-8941-4EED-9F99-C702C3BFD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9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1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84384-FA4A-465F-8833-0D382CB937B4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3D3DC-E4D6-41E2-8D71-F5DB712D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49" b="37317"/>
          <a:stretch/>
        </p:blipFill>
        <p:spPr>
          <a:xfrm>
            <a:off x="34244" y="224970"/>
            <a:ext cx="12157756" cy="653032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0" y="0"/>
            <a:ext cx="121920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-1830614" y="0"/>
            <a:ext cx="1485900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1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0" y="6831895"/>
            <a:ext cx="121920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2192000" y="6843184"/>
            <a:ext cx="1485900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1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0" y="76200"/>
            <a:ext cx="121920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-1830614" y="76200"/>
            <a:ext cx="1485900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1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0" y="150585"/>
            <a:ext cx="121920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-1830614" y="150585"/>
            <a:ext cx="1485900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1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-43542" y="6766580"/>
            <a:ext cx="121920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-1874156" y="6766580"/>
            <a:ext cx="1485900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1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-4000500" y="-457200"/>
            <a:ext cx="3371850" cy="7696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2777108" y="-457200"/>
            <a:ext cx="3371850" cy="7696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88" y="673348"/>
            <a:ext cx="2265792" cy="2261296"/>
          </a:xfrm>
          <a:prstGeom prst="rect">
            <a:avLst/>
          </a:prstGeom>
        </p:spPr>
      </p:pic>
      <p:pic>
        <p:nvPicPr>
          <p:cNvPr id="1026" name="Picture 2" descr="https://upload.wikimedia.org/wikipedia/commons/thumb/4/44/Flag_and_map_of_Uzbekistan.svg/1600px-Flag_and_map_of_Uzbekista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0" y="3264216"/>
            <a:ext cx="5032819" cy="3217860"/>
          </a:xfrm>
          <a:prstGeom prst="rect">
            <a:avLst/>
          </a:prstGeom>
          <a:noFill/>
        </p:spPr>
      </p:pic>
      <p:sp>
        <p:nvSpPr>
          <p:cNvPr id="65" name="Прямоугольник 64"/>
          <p:cNvSpPr/>
          <p:nvPr/>
        </p:nvSpPr>
        <p:spPr>
          <a:xfrm>
            <a:off x="2858569" y="2513450"/>
            <a:ext cx="70312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800" b="1" i="0" dirty="0" smtClean="0">
                <a:solidFill>
                  <a:srgbClr val="7030A0"/>
                </a:solidFill>
                <a:effectLst/>
                <a:latin typeface="Cambria" panose="02040503050406030204" pitchFamily="18" charset="0"/>
              </a:rPr>
              <a:t>Божхона органларида “Хавфни бошқариш тизими”ни тўлиқ жорий этилиши – ҳалол тадбиркорликни қўллаб-қувватлашда муҳим омил</a:t>
            </a:r>
            <a:endParaRPr lang="ru-RU" sz="2800" b="1" i="0" dirty="0">
              <a:solidFill>
                <a:srgbClr val="7030A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7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1.25586 0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8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1.31719 3.33333E-6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5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1.25586 -1.11111E-6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8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1.25586 -7.40741E-7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8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1.25586 -4.07407E-6 " pathEditMode="relative" rAng="0" ptsTypes="AA">
                                      <p:cBhvr>
                                        <p:cTn id="14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8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1.33203 0.00787 " pathEditMode="relative" rAng="0" ptsTypes="AA">
                                      <p:cBhvr>
                                        <p:cTn id="16" dur="1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02" y="3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1.3761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6411" y="1"/>
            <a:ext cx="71791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600" b="1" dirty="0"/>
              <a:t>“Хавфни бошқариш </a:t>
            </a:r>
            <a:r>
              <a:rPr lang="uz-Cyrl-UZ" sz="2600" b="1" dirty="0" smtClean="0"/>
              <a:t>тизими”ни </a:t>
            </a:r>
            <a:br>
              <a:rPr lang="uz-Cyrl-UZ" sz="2600" b="1" dirty="0" smtClean="0"/>
            </a:br>
            <a:r>
              <a:rPr lang="uz-Cyrl-UZ" sz="2600" b="1" dirty="0" smtClean="0"/>
              <a:t>жорий этишнинг ҳуқуқий асослари</a:t>
            </a:r>
            <a:endParaRPr lang="ru-RU" sz="2600" dirty="0">
              <a:cs typeface="Times New Roman" panose="02020603050405020304" pitchFamily="18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1"/>
            <a:ext cx="907273" cy="905473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 rot="16200000">
            <a:off x="823925" y="328352"/>
            <a:ext cx="840158" cy="343114"/>
          </a:xfrm>
          <a:prstGeom prst="triangle">
            <a:avLst/>
          </a:prstGeom>
          <a:solidFill>
            <a:srgbClr val="6BBE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50801"/>
            <a:ext cx="12192000" cy="105228"/>
          </a:xfrm>
          <a:prstGeom prst="rect">
            <a:avLst/>
          </a:prstGeom>
          <a:solidFill>
            <a:srgbClr val="A1D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60525" y="1238010"/>
            <a:ext cx="202698" cy="53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z-Cyrl-UZ" altLang="uz-Cyrl-UZ"/>
          </a:p>
        </p:txBody>
      </p:sp>
      <p:sp>
        <p:nvSpPr>
          <p:cNvPr id="13" name="AutoShape 46"/>
          <p:cNvSpPr>
            <a:spLocks noChangeArrowheads="1"/>
          </p:cNvSpPr>
          <p:nvPr/>
        </p:nvSpPr>
        <p:spPr bwMode="ltGray">
          <a:xfrm rot="5400000">
            <a:off x="-2459400" y="3204691"/>
            <a:ext cx="5702163" cy="119806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" name="AutoShape 47"/>
          <p:cNvSpPr>
            <a:spLocks noChangeArrowheads="1"/>
          </p:cNvSpPr>
          <p:nvPr/>
        </p:nvSpPr>
        <p:spPr bwMode="ltGray">
          <a:xfrm rot="5400000" flipH="1">
            <a:off x="-2343102" y="3275862"/>
            <a:ext cx="5449593" cy="1308296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56000"/>
                </a:schemeClr>
              </a:gs>
              <a:gs pos="100000">
                <a:schemeClr val="accent1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9"/>
          <p:cNvSpPr>
            <a:spLocks noChangeArrowheads="1"/>
          </p:cNvSpPr>
          <p:nvPr/>
        </p:nvSpPr>
        <p:spPr bwMode="gray">
          <a:xfrm>
            <a:off x="956334" y="1859803"/>
            <a:ext cx="11084416" cy="117369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28575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z-Cyrl-UZ" sz="2400" dirty="0" smtClean="0"/>
              <a:t>Ўзбекистон Республикаси Президентининг 2018 йил 12 апрелдаги “</a:t>
            </a:r>
            <a:r>
              <a:rPr lang="ru-RU" sz="2400" dirty="0" err="1"/>
              <a:t>Ўзбекистон</a:t>
            </a:r>
            <a:r>
              <a:rPr lang="ru-RU" sz="2400" dirty="0"/>
              <a:t> </a:t>
            </a:r>
            <a:r>
              <a:rPr lang="ru-RU" sz="2400" dirty="0" err="1"/>
              <a:t>Республикаси</a:t>
            </a:r>
            <a:r>
              <a:rPr lang="ru-RU" sz="2400" dirty="0"/>
              <a:t> </a:t>
            </a:r>
            <a:r>
              <a:rPr lang="ru-RU" sz="2400" dirty="0" err="1"/>
              <a:t>Давлат</a:t>
            </a:r>
            <a:r>
              <a:rPr lang="ru-RU" sz="2400" dirty="0"/>
              <a:t> </a:t>
            </a:r>
            <a:r>
              <a:rPr lang="ru-RU" sz="2400" dirty="0" err="1"/>
              <a:t>божхона</a:t>
            </a:r>
            <a:r>
              <a:rPr lang="ru-RU" sz="2400" dirty="0"/>
              <a:t> </a:t>
            </a:r>
            <a:r>
              <a:rPr lang="ru-RU" sz="2400" dirty="0" err="1"/>
              <a:t>хизмати</a:t>
            </a:r>
            <a:r>
              <a:rPr lang="ru-RU" sz="2400" dirty="0"/>
              <a:t> </a:t>
            </a:r>
            <a:r>
              <a:rPr lang="ru-RU" sz="2400" dirty="0" err="1"/>
              <a:t>органлари</a:t>
            </a:r>
            <a:r>
              <a:rPr lang="ru-RU" sz="2400" dirty="0"/>
              <a:t> </a:t>
            </a:r>
            <a:r>
              <a:rPr lang="ru-RU" sz="2400" dirty="0" err="1"/>
              <a:t>фаолиятини</a:t>
            </a:r>
            <a:r>
              <a:rPr lang="ru-RU" sz="2400" dirty="0"/>
              <a:t> </a:t>
            </a:r>
            <a:r>
              <a:rPr lang="ru-RU" sz="2400" dirty="0" err="1"/>
              <a:t>тубдан</a:t>
            </a:r>
            <a:r>
              <a:rPr lang="ru-RU" sz="2400" dirty="0"/>
              <a:t> </a:t>
            </a:r>
            <a:r>
              <a:rPr lang="ru-RU" sz="2400" dirty="0" err="1"/>
              <a:t>такомиллаштириш</a:t>
            </a:r>
            <a:r>
              <a:rPr lang="ru-RU" sz="2400" dirty="0"/>
              <a:t> </a:t>
            </a:r>
            <a:r>
              <a:rPr lang="ru-RU" sz="2400" dirty="0" err="1"/>
              <a:t>чора-тадбирлари</a:t>
            </a:r>
            <a:r>
              <a:rPr lang="ru-RU" sz="2400" dirty="0"/>
              <a:t> </a:t>
            </a:r>
            <a:r>
              <a:rPr lang="ru-RU" sz="2400" dirty="0" err="1" smtClean="0"/>
              <a:t>тўғрисида</a:t>
            </a:r>
            <a:r>
              <a:rPr lang="uz-Cyrl-UZ" sz="2400" dirty="0" smtClean="0"/>
              <a:t>”ги ПФ-5414-сон Фармони</a:t>
            </a:r>
            <a:endParaRPr lang="uz-Cyrl-U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gray">
          <a:xfrm rot="16200000">
            <a:off x="-2549841" y="3605442"/>
            <a:ext cx="5832788" cy="527192"/>
          </a:xfrm>
          <a:prstGeom prst="roundRect">
            <a:avLst>
              <a:gd name="adj" fmla="val 50000"/>
            </a:avLst>
          </a:prstGeom>
          <a:solidFill>
            <a:schemeClr val="bg1">
              <a:alpha val="2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000" b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uz-Cyrl-UZ" sz="2000" b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48"/>
          <p:cNvSpPr>
            <a:spLocks noChangeArrowheads="1"/>
          </p:cNvSpPr>
          <p:nvPr/>
        </p:nvSpPr>
        <p:spPr bwMode="gray">
          <a:xfrm>
            <a:off x="1028905" y="3102698"/>
            <a:ext cx="11011845" cy="159656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28575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z-Cyrl-UZ" sz="2400" dirty="0"/>
              <a:t>Ўзбекистон Республикаси </a:t>
            </a:r>
            <a:r>
              <a:rPr lang="uz-Cyrl-UZ" sz="2400" dirty="0" smtClean="0"/>
              <a:t>Президентининг 2018 </a:t>
            </a:r>
            <a:r>
              <a:rPr lang="uz-Cyrl-UZ" sz="2400" dirty="0"/>
              <a:t>йил 24 ноябрдаги “Божхона маъмуриятчилигини такомиллаштириш </a:t>
            </a:r>
            <a:r>
              <a:rPr lang="uz-Cyrl-UZ" sz="2400" dirty="0" smtClean="0"/>
              <a:t>ва </a:t>
            </a:r>
            <a:r>
              <a:rPr lang="uz-Cyrl-UZ" sz="2400" dirty="0"/>
              <a:t>Ўзбекистон Республикаси Давлат божхона хизмати органлари фаолияти самарадорлигини ошириш бўйича қўшимча чора-тадбирлар тўғрисида”ги ПФ-5582-сон Фармони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49199" y="1024383"/>
            <a:ext cx="604495" cy="649188"/>
            <a:chOff x="64450" y="1385757"/>
            <a:chExt cx="549180" cy="451380"/>
          </a:xfrm>
          <a:effectLst>
            <a:outerShdw blurRad="50800" dir="5100000" sx="73000" sy="73000" algn="ctr" rotWithShape="0">
              <a:srgbClr val="000000"/>
            </a:outerShdw>
          </a:effectLst>
        </p:grpSpPr>
        <p:sp>
          <p:nvSpPr>
            <p:cNvPr id="60" name="Oval 10"/>
            <p:cNvSpPr>
              <a:spLocks noChangeArrowheads="1"/>
            </p:cNvSpPr>
            <p:nvPr/>
          </p:nvSpPr>
          <p:spPr bwMode="gray">
            <a:xfrm>
              <a:off x="64450" y="1421412"/>
              <a:ext cx="549180" cy="392671"/>
            </a:xfrm>
            <a:prstGeom prst="ellipse">
              <a:avLst/>
            </a:prstGeom>
            <a:gradFill rotWithShape="1">
              <a:gsLst>
                <a:gs pos="22000">
                  <a:srgbClr val="767676"/>
                </a:gs>
                <a:gs pos="55000">
                  <a:srgbClr val="FFFFFF"/>
                </a:gs>
                <a:gs pos="87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B prst="relaxedInset"/>
            </a:sp3d>
          </p:spPr>
          <p:txBody>
            <a:bodyPr wrap="none" anchor="ctr">
              <a:flatTx/>
            </a:bodyPr>
            <a:lstStyle/>
            <a:p>
              <a:endPara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gray">
            <a:xfrm>
              <a:off x="162390" y="1385757"/>
              <a:ext cx="365774" cy="451380"/>
            </a:xfrm>
            <a:prstGeom prst="ellipse">
              <a:avLst/>
            </a:prstGeom>
            <a:gradFill flip="none" rotWithShape="1">
              <a:gsLst>
                <a:gs pos="0">
                  <a:srgbClr val="5DB648">
                    <a:alpha val="98000"/>
                    <a:lumMod val="100000"/>
                  </a:srgbClr>
                </a:gs>
                <a:gs pos="100000">
                  <a:srgbClr val="2D5923"/>
                </a:gs>
              </a:gsLst>
              <a:lin ang="2700000" scaled="1"/>
              <a:tileRect/>
            </a:gradFill>
            <a:ln w="38100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63500" dist="50800" dir="8100000">
                <a:prstClr val="black">
                  <a:alpha val="50000"/>
                </a:prstClr>
              </a:innerShdw>
              <a:reflection blurRad="139700" stA="66000" endPos="4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B prst="relaxedInset"/>
            </a:sp3d>
          </p:spPr>
          <p:txBody>
            <a:bodyPr wrap="square" anchor="ctr">
              <a:spAutoFit/>
              <a:flatTx/>
            </a:bodyPr>
            <a:lstStyle/>
            <a:p>
              <a:r>
                <a:rPr lang="uz-Cyrl-UZ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86495" y="2151084"/>
            <a:ext cx="604495" cy="649188"/>
            <a:chOff x="64450" y="1376452"/>
            <a:chExt cx="549180" cy="451380"/>
          </a:xfrm>
          <a:effectLst>
            <a:outerShdw blurRad="50800" dir="5100000" sx="73000" sy="73000" algn="ctr" rotWithShape="0">
              <a:srgbClr val="000000"/>
            </a:outerShdw>
          </a:effectLst>
        </p:grpSpPr>
        <p:sp>
          <p:nvSpPr>
            <p:cNvPr id="64" name="Oval 10"/>
            <p:cNvSpPr>
              <a:spLocks noChangeArrowheads="1"/>
            </p:cNvSpPr>
            <p:nvPr/>
          </p:nvSpPr>
          <p:spPr bwMode="gray">
            <a:xfrm>
              <a:off x="64450" y="1421412"/>
              <a:ext cx="549180" cy="392671"/>
            </a:xfrm>
            <a:prstGeom prst="ellipse">
              <a:avLst/>
            </a:prstGeom>
            <a:gradFill rotWithShape="1">
              <a:gsLst>
                <a:gs pos="22000">
                  <a:srgbClr val="767676"/>
                </a:gs>
                <a:gs pos="55000">
                  <a:srgbClr val="FFFFFF"/>
                </a:gs>
                <a:gs pos="87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B prst="relaxedInset"/>
            </a:sp3d>
          </p:spPr>
          <p:txBody>
            <a:bodyPr wrap="none" anchor="ctr">
              <a:flatTx/>
            </a:bodyPr>
            <a:lstStyle/>
            <a:p>
              <a:endPara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Oval 15"/>
            <p:cNvSpPr>
              <a:spLocks noChangeArrowheads="1"/>
            </p:cNvSpPr>
            <p:nvPr/>
          </p:nvSpPr>
          <p:spPr bwMode="gray">
            <a:xfrm>
              <a:off x="156153" y="1376452"/>
              <a:ext cx="365774" cy="451380"/>
            </a:xfrm>
            <a:prstGeom prst="ellipse">
              <a:avLst/>
            </a:prstGeom>
            <a:gradFill flip="none" rotWithShape="1">
              <a:gsLst>
                <a:gs pos="0">
                  <a:srgbClr val="5DB648">
                    <a:alpha val="98000"/>
                    <a:lumMod val="100000"/>
                  </a:srgbClr>
                </a:gs>
                <a:gs pos="100000">
                  <a:srgbClr val="2D5923"/>
                </a:gs>
              </a:gsLst>
              <a:lin ang="2700000" scaled="1"/>
              <a:tileRect/>
            </a:gradFill>
            <a:ln w="38100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63500" dist="50800" dir="8100000">
                <a:prstClr val="black">
                  <a:alpha val="50000"/>
                </a:prstClr>
              </a:innerShdw>
              <a:reflection blurRad="139700" stA="66000" endPos="4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B prst="relaxedInset"/>
            </a:sp3d>
          </p:spPr>
          <p:txBody>
            <a:bodyPr wrap="square" anchor="ctr">
              <a:spAutoFit/>
              <a:flatTx/>
            </a:bodyPr>
            <a:lstStyle/>
            <a:p>
              <a:r>
                <a:rPr lang="uz-Cyrl-UZ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50171" y="3538157"/>
            <a:ext cx="604495" cy="649188"/>
            <a:chOff x="64450" y="1386522"/>
            <a:chExt cx="549180" cy="451380"/>
          </a:xfrm>
          <a:effectLst>
            <a:outerShdw blurRad="50800" dir="5100000" sx="73000" sy="73000" algn="ctr" rotWithShape="0">
              <a:srgbClr val="000000"/>
            </a:outerShdw>
          </a:effectLst>
        </p:grpSpPr>
        <p:sp>
          <p:nvSpPr>
            <p:cNvPr id="67" name="Oval 10"/>
            <p:cNvSpPr>
              <a:spLocks noChangeArrowheads="1"/>
            </p:cNvSpPr>
            <p:nvPr/>
          </p:nvSpPr>
          <p:spPr bwMode="gray">
            <a:xfrm>
              <a:off x="64450" y="1421412"/>
              <a:ext cx="549180" cy="392671"/>
            </a:xfrm>
            <a:prstGeom prst="ellipse">
              <a:avLst/>
            </a:prstGeom>
            <a:gradFill rotWithShape="1">
              <a:gsLst>
                <a:gs pos="22000">
                  <a:srgbClr val="767676"/>
                </a:gs>
                <a:gs pos="55000">
                  <a:srgbClr val="FFFFFF"/>
                </a:gs>
                <a:gs pos="87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B prst="relaxedInset"/>
            </a:sp3d>
          </p:spPr>
          <p:txBody>
            <a:bodyPr wrap="none" anchor="ctr">
              <a:flatTx/>
            </a:bodyPr>
            <a:lstStyle/>
            <a:p>
              <a:endPara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Oval 15"/>
            <p:cNvSpPr>
              <a:spLocks noChangeArrowheads="1"/>
            </p:cNvSpPr>
            <p:nvPr/>
          </p:nvSpPr>
          <p:spPr bwMode="gray">
            <a:xfrm>
              <a:off x="154074" y="1386522"/>
              <a:ext cx="365774" cy="451380"/>
            </a:xfrm>
            <a:prstGeom prst="ellipse">
              <a:avLst/>
            </a:prstGeom>
            <a:gradFill flip="none" rotWithShape="1">
              <a:gsLst>
                <a:gs pos="0">
                  <a:srgbClr val="5DB648">
                    <a:alpha val="98000"/>
                    <a:lumMod val="100000"/>
                  </a:srgbClr>
                </a:gs>
                <a:gs pos="100000">
                  <a:srgbClr val="2D5923"/>
                </a:gs>
              </a:gsLst>
              <a:lin ang="2700000" scaled="1"/>
              <a:tileRect/>
            </a:gradFill>
            <a:ln w="38100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63500" dist="50800" dir="8100000">
                <a:prstClr val="black">
                  <a:alpha val="50000"/>
                </a:prstClr>
              </a:innerShdw>
              <a:reflection blurRad="139700" stA="66000" endPos="4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B prst="relaxedInset"/>
            </a:sp3d>
          </p:spPr>
          <p:txBody>
            <a:bodyPr wrap="square" anchor="ctr">
              <a:spAutoFit/>
              <a:flatTx/>
            </a:bodyPr>
            <a:lstStyle/>
            <a:p>
              <a:r>
                <a:rPr lang="uz-Cyrl-UZ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43612" y="5009831"/>
            <a:ext cx="604495" cy="649188"/>
            <a:chOff x="64450" y="1404105"/>
            <a:chExt cx="549180" cy="451380"/>
          </a:xfrm>
          <a:effectLst>
            <a:outerShdw blurRad="50800" dir="5100000" sx="73000" sy="73000" algn="ctr" rotWithShape="0">
              <a:srgbClr val="000000"/>
            </a:outerShdw>
          </a:effectLst>
        </p:grpSpPr>
        <p:sp>
          <p:nvSpPr>
            <p:cNvPr id="70" name="Oval 10"/>
            <p:cNvSpPr>
              <a:spLocks noChangeArrowheads="1"/>
            </p:cNvSpPr>
            <p:nvPr/>
          </p:nvSpPr>
          <p:spPr bwMode="gray">
            <a:xfrm>
              <a:off x="64450" y="1421412"/>
              <a:ext cx="549180" cy="392671"/>
            </a:xfrm>
            <a:prstGeom prst="ellipse">
              <a:avLst/>
            </a:prstGeom>
            <a:gradFill rotWithShape="1">
              <a:gsLst>
                <a:gs pos="22000">
                  <a:srgbClr val="767676"/>
                </a:gs>
                <a:gs pos="55000">
                  <a:srgbClr val="FFFFFF"/>
                </a:gs>
                <a:gs pos="87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B prst="relaxedInset"/>
            </a:sp3d>
          </p:spPr>
          <p:txBody>
            <a:bodyPr wrap="none" anchor="ctr">
              <a:flatTx/>
            </a:bodyPr>
            <a:lstStyle/>
            <a:p>
              <a:endPara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Oval 15"/>
            <p:cNvSpPr>
              <a:spLocks noChangeArrowheads="1"/>
            </p:cNvSpPr>
            <p:nvPr/>
          </p:nvSpPr>
          <p:spPr bwMode="gray">
            <a:xfrm>
              <a:off x="125880" y="1404105"/>
              <a:ext cx="365774" cy="451380"/>
            </a:xfrm>
            <a:prstGeom prst="ellipse">
              <a:avLst/>
            </a:prstGeom>
            <a:gradFill flip="none" rotWithShape="1">
              <a:gsLst>
                <a:gs pos="0">
                  <a:srgbClr val="5DB648">
                    <a:alpha val="98000"/>
                    <a:lumMod val="100000"/>
                  </a:srgbClr>
                </a:gs>
                <a:gs pos="100000">
                  <a:srgbClr val="2D5923"/>
                </a:gs>
              </a:gsLst>
              <a:lin ang="2700000" scaled="1"/>
              <a:tileRect/>
            </a:gradFill>
            <a:ln w="38100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63500" dist="50800" dir="8100000">
                <a:prstClr val="black">
                  <a:alpha val="50000"/>
                </a:prstClr>
              </a:innerShdw>
              <a:reflection blurRad="139700" stA="66000" endPos="4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B prst="relaxedInset"/>
            </a:sp3d>
          </p:spPr>
          <p:txBody>
            <a:bodyPr wrap="square" anchor="ctr">
              <a:spAutoFit/>
              <a:flatTx/>
            </a:bodyPr>
            <a:lstStyle/>
            <a:p>
              <a:r>
                <a:rPr lang="uz-Cyrl-UZ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AutoShape 48"/>
          <p:cNvSpPr>
            <a:spLocks noChangeArrowheads="1"/>
          </p:cNvSpPr>
          <p:nvPr/>
        </p:nvSpPr>
        <p:spPr bwMode="gray">
          <a:xfrm>
            <a:off x="932660" y="4777959"/>
            <a:ext cx="11108090" cy="113942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28575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z-Cyrl-UZ" sz="2400" dirty="0"/>
              <a:t>Ўзбекистон Республикаси Президентининг 2018 йил 12 апрелдаги </a:t>
            </a:r>
            <a:r>
              <a:rPr lang="uz-Cyrl-UZ" sz="2400" dirty="0" smtClean="0"/>
              <a:t>“</a:t>
            </a:r>
            <a:r>
              <a:rPr lang="ru-RU" sz="2400" dirty="0" err="1"/>
              <a:t>Ўзбекистон</a:t>
            </a:r>
            <a:r>
              <a:rPr lang="ru-RU" sz="2400" dirty="0"/>
              <a:t> </a:t>
            </a:r>
            <a:r>
              <a:rPr lang="ru-RU" sz="2400" dirty="0" err="1"/>
              <a:t>Республикаси</a:t>
            </a:r>
            <a:r>
              <a:rPr lang="ru-RU" sz="2400" dirty="0"/>
              <a:t> </a:t>
            </a:r>
            <a:r>
              <a:rPr lang="ru-RU" sz="2400" dirty="0" err="1"/>
              <a:t>Давлат</a:t>
            </a:r>
            <a:r>
              <a:rPr lang="ru-RU" sz="2400" dirty="0"/>
              <a:t> </a:t>
            </a:r>
            <a:r>
              <a:rPr lang="ru-RU" sz="2400" dirty="0" err="1"/>
              <a:t>божхона</a:t>
            </a:r>
            <a:r>
              <a:rPr lang="ru-RU" sz="2400" dirty="0"/>
              <a:t> </a:t>
            </a:r>
            <a:r>
              <a:rPr lang="ru-RU" sz="2400" dirty="0" err="1"/>
              <a:t>хизмати</a:t>
            </a:r>
            <a:r>
              <a:rPr lang="ru-RU" sz="2400" dirty="0"/>
              <a:t> </a:t>
            </a:r>
            <a:r>
              <a:rPr lang="ru-RU" sz="2400" dirty="0" err="1"/>
              <a:t>органларининг</a:t>
            </a:r>
            <a:r>
              <a:rPr lang="ru-RU" sz="2400" dirty="0"/>
              <a:t> </a:t>
            </a:r>
            <a:r>
              <a:rPr lang="ru-RU" sz="2400" dirty="0" err="1"/>
              <a:t>фаолиятини</a:t>
            </a:r>
            <a:r>
              <a:rPr lang="ru-RU" sz="2400" dirty="0"/>
              <a:t> </a:t>
            </a:r>
            <a:r>
              <a:rPr lang="ru-RU" sz="2400" dirty="0" err="1"/>
              <a:t>ташкил</a:t>
            </a:r>
            <a:r>
              <a:rPr lang="ru-RU" sz="2400" dirty="0"/>
              <a:t> </a:t>
            </a:r>
            <a:r>
              <a:rPr lang="ru-RU" sz="2400" dirty="0" err="1"/>
              <a:t>этиш</a:t>
            </a:r>
            <a:r>
              <a:rPr lang="ru-RU" sz="2400" dirty="0"/>
              <a:t> </a:t>
            </a:r>
            <a:r>
              <a:rPr lang="ru-RU" sz="2400" dirty="0" err="1"/>
              <a:t>тўғрисида</a:t>
            </a:r>
            <a:r>
              <a:rPr lang="uz-Cyrl-UZ" sz="2400" dirty="0" smtClean="0"/>
              <a:t>”ги ПҚ-3665-сон </a:t>
            </a:r>
            <a:r>
              <a:rPr lang="uz-Cyrl-UZ" sz="2400" dirty="0"/>
              <a:t>Фармони</a:t>
            </a:r>
            <a:endParaRPr lang="uz-Cyrl-U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AutoShape 50"/>
          <p:cNvSpPr>
            <a:spLocks noChangeArrowheads="1"/>
          </p:cNvSpPr>
          <p:nvPr/>
        </p:nvSpPr>
        <p:spPr bwMode="gray">
          <a:xfrm>
            <a:off x="713844" y="6014236"/>
            <a:ext cx="11326905" cy="7857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28575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z-Cyrl-UZ" sz="2400" dirty="0" smtClean="0"/>
              <a:t>Вазирлар Маҳкамасининг назорат-режалари, Давлат божхона қўмитасининг буйруқлари, назорат-режалари</a:t>
            </a:r>
            <a:endParaRPr lang="uz-Cyrl-UZ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11692" y="6067983"/>
            <a:ext cx="604495" cy="649188"/>
            <a:chOff x="64450" y="1385757"/>
            <a:chExt cx="549180" cy="451380"/>
          </a:xfrm>
          <a:effectLst>
            <a:outerShdw blurRad="50800" dir="5100000" sx="73000" sy="73000" algn="ctr" rotWithShape="0">
              <a:srgbClr val="000000"/>
            </a:outerShdw>
          </a:effectLst>
        </p:grpSpPr>
        <p:sp>
          <p:nvSpPr>
            <p:cNvPr id="84" name="Oval 10"/>
            <p:cNvSpPr>
              <a:spLocks noChangeArrowheads="1"/>
            </p:cNvSpPr>
            <p:nvPr/>
          </p:nvSpPr>
          <p:spPr bwMode="gray">
            <a:xfrm>
              <a:off x="64450" y="1421412"/>
              <a:ext cx="549180" cy="392671"/>
            </a:xfrm>
            <a:prstGeom prst="ellipse">
              <a:avLst/>
            </a:prstGeom>
            <a:gradFill rotWithShape="1">
              <a:gsLst>
                <a:gs pos="22000">
                  <a:srgbClr val="767676"/>
                </a:gs>
                <a:gs pos="55000">
                  <a:srgbClr val="FFFFFF"/>
                </a:gs>
                <a:gs pos="87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B prst="relaxedInset"/>
            </a:sp3d>
          </p:spPr>
          <p:txBody>
            <a:bodyPr wrap="none" anchor="ctr">
              <a:flatTx/>
            </a:bodyPr>
            <a:lstStyle/>
            <a:p>
              <a:endPara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Oval 15"/>
            <p:cNvSpPr>
              <a:spLocks noChangeArrowheads="1"/>
            </p:cNvSpPr>
            <p:nvPr/>
          </p:nvSpPr>
          <p:spPr bwMode="gray">
            <a:xfrm>
              <a:off x="162390" y="1385757"/>
              <a:ext cx="365774" cy="451380"/>
            </a:xfrm>
            <a:prstGeom prst="ellipse">
              <a:avLst/>
            </a:prstGeom>
            <a:gradFill flip="none" rotWithShape="1">
              <a:gsLst>
                <a:gs pos="0">
                  <a:srgbClr val="5DB648">
                    <a:alpha val="98000"/>
                    <a:lumMod val="100000"/>
                  </a:srgbClr>
                </a:gs>
                <a:gs pos="100000">
                  <a:srgbClr val="2D5923"/>
                </a:gs>
              </a:gsLst>
              <a:lin ang="2700000" scaled="1"/>
              <a:tileRect/>
            </a:gradFill>
            <a:ln w="38100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63500" dist="50800" dir="8100000">
                <a:prstClr val="black">
                  <a:alpha val="50000"/>
                </a:prstClr>
              </a:innerShdw>
              <a:reflection blurRad="139700" stA="66000" endPos="4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B prst="relaxedInset"/>
            </a:sp3d>
          </p:spPr>
          <p:txBody>
            <a:bodyPr wrap="square" anchor="ctr">
              <a:spAutoFit/>
              <a:flatTx/>
            </a:bodyPr>
            <a:lstStyle/>
            <a:p>
              <a:r>
                <a:rPr lang="uz-Cyrl-UZ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" name="AutoShape 50"/>
          <p:cNvSpPr>
            <a:spLocks noChangeArrowheads="1"/>
          </p:cNvSpPr>
          <p:nvPr/>
        </p:nvSpPr>
        <p:spPr bwMode="gray">
          <a:xfrm>
            <a:off x="720804" y="984282"/>
            <a:ext cx="11319946" cy="7857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28575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z-Cyrl-UZ" sz="2400" dirty="0"/>
              <a:t>Ўзбекистон Республикаси Президентининг 2017 йил 22 декабрда Олий Мажлисга мурожаатномаси</a:t>
            </a:r>
            <a:endParaRPr lang="uz-Cyrl-U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476170" y="53597"/>
            <a:ext cx="10715830" cy="866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Равнобедренный треугольник 90"/>
          <p:cNvSpPr/>
          <p:nvPr/>
        </p:nvSpPr>
        <p:spPr>
          <a:xfrm rot="16200000" flipV="1">
            <a:off x="1226100" y="329900"/>
            <a:ext cx="840158" cy="340017"/>
          </a:xfrm>
          <a:prstGeom prst="triangle">
            <a:avLst>
              <a:gd name="adj" fmla="val 51149"/>
            </a:avLst>
          </a:prstGeom>
          <a:solidFill>
            <a:srgbClr val="6BBE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84713 0.00116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57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87539 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6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0" grpId="0" animBg="1"/>
      <p:bldP spid="91" grpId="0" animBg="1"/>
      <p:bldP spid="91" grpId="1" animBg="1"/>
      <p:bldP spid="9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406" y="345721"/>
            <a:ext cx="86051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Хавфни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бошқариш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тизими</a:t>
            </a:r>
            <a:r>
              <a:rPr lang="uz-Cyrl-U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”ни жорий этишдан мақсад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49" b="37317"/>
          <a:stretch/>
        </p:blipFill>
        <p:spPr>
          <a:xfrm>
            <a:off x="0" y="1130442"/>
            <a:ext cx="12157756" cy="572755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11"/>
            <a:ext cx="907273" cy="905473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 rot="16200000">
            <a:off x="823925" y="473492"/>
            <a:ext cx="840158" cy="343114"/>
          </a:xfrm>
          <a:prstGeom prst="triangle">
            <a:avLst/>
          </a:prstGeom>
          <a:solidFill>
            <a:srgbClr val="6BBE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50802"/>
            <a:ext cx="12192000" cy="210457"/>
          </a:xfrm>
          <a:prstGeom prst="rect">
            <a:avLst/>
          </a:prstGeom>
          <a:solidFill>
            <a:srgbClr val="A1D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" y="1524006"/>
            <a:ext cx="7286170" cy="1539240"/>
            <a:chOff x="1" y="2225040"/>
            <a:chExt cx="6834084" cy="1143000"/>
          </a:xfrm>
        </p:grpSpPr>
        <p:pic>
          <p:nvPicPr>
            <p:cNvPr id="10" name="Picture 3" descr="C:\Users\pmarkasian\Desktop\Other\Шаблоны\Иконки\заготовки\А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9"/>
            <a:stretch/>
          </p:blipFill>
          <p:spPr bwMode="auto">
            <a:xfrm>
              <a:off x="1" y="2225040"/>
              <a:ext cx="6834084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25994" y="2381041"/>
              <a:ext cx="6096000" cy="6170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400" b="1" dirty="0" err="1">
                  <a:solidFill>
                    <a:schemeClr val="bg1"/>
                  </a:solidFill>
                </a:rPr>
                <a:t>Божхона</a:t>
              </a:r>
              <a:r>
                <a:rPr lang="ru-RU" sz="2400" b="1" dirty="0">
                  <a:solidFill>
                    <a:schemeClr val="bg1"/>
                  </a:solidFill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</a:rPr>
                <a:t>назорати</a:t>
              </a:r>
              <a:r>
                <a:rPr lang="ru-RU" sz="24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ru-RU" sz="2400" b="1" dirty="0" err="1">
                  <a:solidFill>
                    <a:schemeClr val="bg1"/>
                  </a:solidFill>
                </a:rPr>
                <a:t>самарадорлигини</a:t>
              </a:r>
              <a:r>
                <a:rPr lang="ru-RU" sz="2400" b="1" dirty="0">
                  <a:solidFill>
                    <a:schemeClr val="bg1"/>
                  </a:solidFill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</a:rPr>
                <a:t>таъминлаш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-11431" y="3454406"/>
            <a:ext cx="8560345" cy="1480456"/>
            <a:chOff x="-11431" y="3454406"/>
            <a:chExt cx="8560345" cy="1480456"/>
          </a:xfrm>
        </p:grpSpPr>
        <p:pic>
          <p:nvPicPr>
            <p:cNvPr id="11" name="Picture 4" descr="C:\Users\pmarkasian\Desktop\Other\Шаблоны\Иконки\заготовки\В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0"/>
            <a:stretch/>
          </p:blipFill>
          <p:spPr bwMode="auto">
            <a:xfrm>
              <a:off x="-11431" y="3454406"/>
              <a:ext cx="8560345" cy="1480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333829" y="3779135"/>
              <a:ext cx="683461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err="1"/>
                <a:t>Божхона</a:t>
              </a:r>
              <a:r>
                <a:rPr lang="ru-RU" sz="2400" dirty="0"/>
                <a:t> </a:t>
              </a:r>
              <a:r>
                <a:rPr lang="ru-RU" sz="2400" dirty="0" err="1"/>
                <a:t>расмийлаштирувини</a:t>
              </a:r>
              <a:r>
                <a:rPr lang="ru-RU" sz="2400" dirty="0"/>
                <a:t> </a:t>
              </a:r>
            </a:p>
            <a:p>
              <a:r>
                <a:rPr lang="ru-RU" sz="2400" dirty="0" err="1"/>
                <a:t>соддалаштириш</a:t>
              </a:r>
              <a:r>
                <a:rPr lang="ru-RU" sz="2400" dirty="0"/>
                <a:t> </a:t>
              </a:r>
              <a:r>
                <a:rPr lang="ru-RU" sz="2400" dirty="0" err="1"/>
                <a:t>ва</a:t>
              </a:r>
              <a:r>
                <a:rPr lang="ru-RU" sz="2400" dirty="0"/>
                <a:t> </a:t>
              </a:r>
              <a:r>
                <a:rPr lang="ru-RU" sz="2400" dirty="0" err="1"/>
                <a:t>тезлаштириш</a:t>
              </a:r>
              <a:endParaRPr lang="ru-RU" sz="2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-11430" y="5250546"/>
            <a:ext cx="10055316" cy="1440540"/>
            <a:chOff x="-11430" y="5250546"/>
            <a:chExt cx="10055316" cy="1440540"/>
          </a:xfrm>
        </p:grpSpPr>
        <p:pic>
          <p:nvPicPr>
            <p:cNvPr id="12" name="Picture 2" descr="C:\Users\pmarkasian\Desktop\Other\Шаблоны\Иконки\заготовки\С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"/>
            <a:stretch/>
          </p:blipFill>
          <p:spPr bwMode="auto">
            <a:xfrm>
              <a:off x="-11430" y="5250546"/>
              <a:ext cx="10055316" cy="1440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333829" y="5509151"/>
              <a:ext cx="83602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err="1"/>
                <a:t>Божхона</a:t>
              </a:r>
              <a:r>
                <a:rPr lang="ru-RU" sz="2400" dirty="0"/>
                <a:t> </a:t>
              </a:r>
              <a:r>
                <a:rPr lang="ru-RU" sz="2400" dirty="0" err="1"/>
                <a:t>органларининг</a:t>
              </a:r>
              <a:r>
                <a:rPr lang="ru-RU" sz="2400" dirty="0"/>
                <a:t> </a:t>
              </a:r>
              <a:r>
                <a:rPr lang="ru-RU" sz="2400" dirty="0" err="1" smtClean="0"/>
                <a:t>мавжуд</a:t>
              </a:r>
              <a:r>
                <a:rPr lang="ru-RU" sz="2400" dirty="0" smtClean="0"/>
                <a:t>  </a:t>
              </a:r>
              <a:r>
                <a:rPr lang="ru-RU" sz="2400" dirty="0" err="1"/>
                <a:t>ресурсларидан</a:t>
              </a:r>
              <a:r>
                <a:rPr lang="ru-RU" sz="2400" dirty="0"/>
                <a:t> </a:t>
              </a:r>
            </a:p>
            <a:p>
              <a:r>
                <a:rPr lang="ru-RU" sz="2400" dirty="0" err="1"/>
                <a:t>самарали</a:t>
              </a:r>
              <a:r>
                <a:rPr lang="ru-RU" sz="2400" dirty="0"/>
                <a:t> </a:t>
              </a:r>
              <a:r>
                <a:rPr lang="ru-RU" sz="2400" dirty="0" err="1"/>
                <a:t>фойдаланиш</a:t>
              </a:r>
              <a:endParaRPr lang="ru-RU" sz="2400" dirty="0"/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5" r="22715"/>
          <a:stretch/>
        </p:blipFill>
        <p:spPr bwMode="auto">
          <a:xfrm>
            <a:off x="8606977" y="3365732"/>
            <a:ext cx="1538514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6"/>
          <a:stretch/>
        </p:blipFill>
        <p:spPr bwMode="auto">
          <a:xfrm>
            <a:off x="10177004" y="5355770"/>
            <a:ext cx="1855333" cy="1258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476170" y="166252"/>
            <a:ext cx="10715830" cy="97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 flipV="1">
            <a:off x="1226100" y="460526"/>
            <a:ext cx="840158" cy="340017"/>
          </a:xfrm>
          <a:prstGeom prst="triangle">
            <a:avLst>
              <a:gd name="adj" fmla="val 51149"/>
            </a:avLst>
          </a:prstGeom>
          <a:solidFill>
            <a:srgbClr val="6BBE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5" b="13693"/>
          <a:stretch/>
        </p:blipFill>
        <p:spPr bwMode="auto">
          <a:xfrm>
            <a:off x="7286171" y="1524006"/>
            <a:ext cx="2143125" cy="153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2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84713 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57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87539 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6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2" grpId="0" animBg="1"/>
      <p:bldP spid="22" grpId="1" animBg="1"/>
      <p:bldP spid="2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1527" y="398827"/>
            <a:ext cx="50852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Кутилаётган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ижобий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натижалар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49" b="37317"/>
          <a:stretch/>
        </p:blipFill>
        <p:spPr>
          <a:xfrm>
            <a:off x="0" y="1130442"/>
            <a:ext cx="12157756" cy="572755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11"/>
            <a:ext cx="907273" cy="905473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 rot="16200000">
            <a:off x="823925" y="473492"/>
            <a:ext cx="840158" cy="343114"/>
          </a:xfrm>
          <a:prstGeom prst="triangle">
            <a:avLst/>
          </a:prstGeom>
          <a:solidFill>
            <a:srgbClr val="6BBE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50802"/>
            <a:ext cx="12192000" cy="210457"/>
          </a:xfrm>
          <a:prstGeom prst="rect">
            <a:avLst/>
          </a:prstGeom>
          <a:solidFill>
            <a:srgbClr val="A1D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6170" y="158922"/>
            <a:ext cx="10715830" cy="97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6200000" flipV="1">
            <a:off x="1226100" y="475040"/>
            <a:ext cx="840158" cy="340017"/>
          </a:xfrm>
          <a:prstGeom prst="triangle">
            <a:avLst>
              <a:gd name="adj" fmla="val 51149"/>
            </a:avLst>
          </a:prstGeom>
          <a:solidFill>
            <a:srgbClr val="6BBE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Oval 11"/>
          <p:cNvSpPr>
            <a:spLocks noChangeArrowheads="1"/>
          </p:cNvSpPr>
          <p:nvPr/>
        </p:nvSpPr>
        <p:spPr bwMode="gray">
          <a:xfrm>
            <a:off x="503917" y="2357532"/>
            <a:ext cx="783629" cy="8925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endParaRPr lang="uz-Cyrl-UZ" sz="1350"/>
          </a:p>
        </p:txBody>
      </p:sp>
      <p:sp>
        <p:nvSpPr>
          <p:cNvPr id="62" name="AutoShape 3"/>
          <p:cNvSpPr>
            <a:spLocks noChangeArrowheads="1"/>
          </p:cNvSpPr>
          <p:nvPr/>
        </p:nvSpPr>
        <p:spPr bwMode="gray">
          <a:xfrm>
            <a:off x="3718963" y="2422114"/>
            <a:ext cx="562821" cy="830404"/>
          </a:xfrm>
          <a:prstGeom prst="chevron">
            <a:avLst>
              <a:gd name="adj" fmla="val 52514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z-Cyrl-UZ" sz="1350"/>
          </a:p>
        </p:txBody>
      </p:sp>
      <p:sp>
        <p:nvSpPr>
          <p:cNvPr id="63" name="Oval 21"/>
          <p:cNvSpPr>
            <a:spLocks noChangeArrowheads="1"/>
          </p:cNvSpPr>
          <p:nvPr/>
        </p:nvSpPr>
        <p:spPr bwMode="gray">
          <a:xfrm>
            <a:off x="4339840" y="2416662"/>
            <a:ext cx="498536" cy="81075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endParaRPr lang="uz-Cyrl-UZ" sz="1350"/>
          </a:p>
        </p:txBody>
      </p:sp>
      <p:sp>
        <p:nvSpPr>
          <p:cNvPr id="70" name="AutoShape 4"/>
          <p:cNvSpPr>
            <a:spLocks noChangeArrowheads="1"/>
          </p:cNvSpPr>
          <p:nvPr/>
        </p:nvSpPr>
        <p:spPr bwMode="gray">
          <a:xfrm>
            <a:off x="7489987" y="2502460"/>
            <a:ext cx="594470" cy="785816"/>
          </a:xfrm>
          <a:prstGeom prst="chevron">
            <a:avLst>
              <a:gd name="adj" fmla="val 52514"/>
            </a:avLst>
          </a:prstGeom>
          <a:solidFill>
            <a:srgbClr val="7030A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z-Cyrl-UZ" sz="1350"/>
          </a:p>
        </p:txBody>
      </p:sp>
      <p:sp>
        <p:nvSpPr>
          <p:cNvPr id="71" name="Oval 8"/>
          <p:cNvSpPr>
            <a:spLocks noChangeArrowheads="1"/>
          </p:cNvSpPr>
          <p:nvPr/>
        </p:nvSpPr>
        <p:spPr bwMode="gray">
          <a:xfrm>
            <a:off x="8184196" y="2489233"/>
            <a:ext cx="945292" cy="828072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endParaRPr lang="uz-Cyrl-UZ" sz="1350"/>
          </a:p>
        </p:txBody>
      </p:sp>
      <p:sp>
        <p:nvSpPr>
          <p:cNvPr id="72" name="Oval 23"/>
          <p:cNvSpPr>
            <a:spLocks noChangeArrowheads="1"/>
          </p:cNvSpPr>
          <p:nvPr/>
        </p:nvSpPr>
        <p:spPr bwMode="gray">
          <a:xfrm>
            <a:off x="6193140" y="3180243"/>
            <a:ext cx="1408510" cy="42197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z-Cyrl-UZ" sz="1350"/>
          </a:p>
        </p:txBody>
      </p:sp>
      <p:grpSp>
        <p:nvGrpSpPr>
          <p:cNvPr id="73" name="Group 30"/>
          <p:cNvGrpSpPr>
            <a:grpSpLocks/>
          </p:cNvGrpSpPr>
          <p:nvPr/>
        </p:nvGrpSpPr>
        <p:grpSpPr bwMode="auto">
          <a:xfrm>
            <a:off x="8476344" y="1492180"/>
            <a:ext cx="2885688" cy="2643794"/>
            <a:chOff x="4166" y="1706"/>
            <a:chExt cx="1252" cy="1252"/>
          </a:xfrm>
        </p:grpSpPr>
        <p:sp>
          <p:nvSpPr>
            <p:cNvPr id="74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z-Cyrl-UZ" sz="1350"/>
            </a:p>
          </p:txBody>
        </p:sp>
        <p:sp>
          <p:nvSpPr>
            <p:cNvPr id="75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z-Cyrl-UZ" sz="1350"/>
            </a:p>
          </p:txBody>
        </p:sp>
        <p:sp>
          <p:nvSpPr>
            <p:cNvPr id="76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z-Cyrl-UZ" sz="1350"/>
            </a:p>
          </p:txBody>
        </p:sp>
        <p:sp>
          <p:nvSpPr>
            <p:cNvPr id="77" name="Oval 34"/>
            <p:cNvSpPr>
              <a:spLocks noChangeArrowheads="1"/>
            </p:cNvSpPr>
            <p:nvPr/>
          </p:nvSpPr>
          <p:spPr bwMode="gray">
            <a:xfrm>
              <a:off x="4195" y="1745"/>
              <a:ext cx="1162" cy="113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z-Cyrl-UZ" sz="1350"/>
            </a:p>
          </p:txBody>
        </p:sp>
      </p:grpSp>
      <p:sp>
        <p:nvSpPr>
          <p:cNvPr id="94" name="AutoShape 35"/>
          <p:cNvSpPr>
            <a:spLocks noChangeArrowheads="1"/>
          </p:cNvSpPr>
          <p:nvPr/>
        </p:nvSpPr>
        <p:spPr bwMode="auto">
          <a:xfrm>
            <a:off x="609594" y="5080002"/>
            <a:ext cx="3236692" cy="1233712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err="1"/>
              <a:t>Халқаро</a:t>
            </a:r>
            <a:r>
              <a:rPr lang="ru-RU" sz="2400" b="1" dirty="0"/>
              <a:t> </a:t>
            </a:r>
            <a:r>
              <a:rPr lang="ru-RU" sz="2400" b="1" dirty="0" err="1"/>
              <a:t>савдони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ривожланиши</a:t>
            </a:r>
            <a:endParaRPr lang="ru-RU" sz="24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843961" y="1509498"/>
            <a:ext cx="2958782" cy="2612750"/>
            <a:chOff x="843961" y="1538526"/>
            <a:chExt cx="2958782" cy="2458683"/>
          </a:xfrm>
        </p:grpSpPr>
        <p:grpSp>
          <p:nvGrpSpPr>
            <p:cNvPr id="89" name="Group 15"/>
            <p:cNvGrpSpPr>
              <a:grpSpLocks/>
            </p:cNvGrpSpPr>
            <p:nvPr/>
          </p:nvGrpSpPr>
          <p:grpSpPr bwMode="auto">
            <a:xfrm>
              <a:off x="843961" y="1538526"/>
              <a:ext cx="2958782" cy="2458683"/>
              <a:chOff x="4166" y="1706"/>
              <a:chExt cx="1252" cy="1252"/>
            </a:xfrm>
          </p:grpSpPr>
          <p:sp>
            <p:nvSpPr>
              <p:cNvPr id="90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z-Cyrl-UZ" sz="1350"/>
              </a:p>
            </p:txBody>
          </p:sp>
          <p:sp>
            <p:nvSpPr>
              <p:cNvPr id="91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z-Cyrl-UZ" sz="1350"/>
              </a:p>
            </p:txBody>
          </p:sp>
          <p:sp>
            <p:nvSpPr>
              <p:cNvPr id="92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z-Cyrl-UZ" sz="1350"/>
              </a:p>
            </p:txBody>
          </p:sp>
          <p:sp>
            <p:nvSpPr>
              <p:cNvPr id="93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z-Cyrl-UZ" sz="1350"/>
              </a:p>
            </p:txBody>
          </p:sp>
        </p:grpSp>
        <p:pic>
          <p:nvPicPr>
            <p:cNvPr id="95" name="Picture 1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5" t="-3494" r="16964" b="9758"/>
            <a:stretch/>
          </p:blipFill>
          <p:spPr bwMode="auto">
            <a:xfrm>
              <a:off x="919678" y="1682222"/>
              <a:ext cx="2791924" cy="2244965"/>
            </a:xfrm>
            <a:prstGeom prst="flowChartConnector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7" name="AutoShape 35"/>
          <p:cNvSpPr>
            <a:spLocks noChangeArrowheads="1"/>
          </p:cNvSpPr>
          <p:nvPr/>
        </p:nvSpPr>
        <p:spPr bwMode="auto">
          <a:xfrm>
            <a:off x="4043916" y="4426254"/>
            <a:ext cx="4256392" cy="2170494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err="1"/>
              <a:t>Божхона</a:t>
            </a:r>
            <a:r>
              <a:rPr lang="ru-RU" sz="2400" b="1" dirty="0"/>
              <a:t> </a:t>
            </a:r>
            <a:r>
              <a:rPr lang="ru-RU" sz="2400" b="1" dirty="0" err="1"/>
              <a:t>назорати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uz-Cyrl-UZ" sz="2400" b="1" dirty="0" smtClean="0"/>
              <a:t>ҳ</a:t>
            </a:r>
            <a:r>
              <a:rPr lang="ru-RU" sz="2400" b="1" dirty="0" err="1" smtClean="0"/>
              <a:t>ажмининг</a:t>
            </a:r>
            <a:r>
              <a:rPr lang="ru-RU" sz="2400" b="1" dirty="0" smtClean="0"/>
              <a:t> </a:t>
            </a:r>
            <a:r>
              <a:rPr lang="ru-RU" sz="2400" b="1" dirty="0" err="1"/>
              <a:t>камайиши</a:t>
            </a:r>
            <a:r>
              <a:rPr lang="ru-RU" sz="2400" b="1" dirty="0"/>
              <a:t>, </a:t>
            </a:r>
          </a:p>
          <a:p>
            <a:pPr algn="ctr"/>
            <a:r>
              <a:rPr lang="ru-RU" sz="2400" b="1" dirty="0" err="1"/>
              <a:t>сифатининг</a:t>
            </a:r>
            <a:r>
              <a:rPr lang="ru-RU" sz="2400" b="1" dirty="0"/>
              <a:t> </a:t>
            </a:r>
            <a:r>
              <a:rPr lang="ru-RU" sz="2400" b="1" dirty="0" err="1"/>
              <a:t>ошиши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мавжуд</a:t>
            </a:r>
            <a:r>
              <a:rPr lang="ru-RU" sz="2400" b="1" dirty="0" smtClean="0"/>
              <a:t> </a:t>
            </a:r>
            <a:r>
              <a:rPr lang="ru-RU" sz="2400" b="1" dirty="0"/>
              <a:t>куч </a:t>
            </a:r>
            <a:r>
              <a:rPr lang="ru-RU" sz="2400" b="1" dirty="0" err="1"/>
              <a:t>ва</a:t>
            </a:r>
            <a:r>
              <a:rPr lang="ru-RU" sz="2400" b="1" dirty="0"/>
              <a:t> </a:t>
            </a:r>
          </a:p>
          <a:p>
            <a:pPr algn="ctr"/>
            <a:r>
              <a:rPr lang="ru-RU" sz="2400" b="1" dirty="0" err="1"/>
              <a:t>воситалардан</a:t>
            </a:r>
            <a:r>
              <a:rPr lang="ru-RU" sz="2400" b="1" dirty="0"/>
              <a:t> </a:t>
            </a:r>
            <a:r>
              <a:rPr lang="ru-RU" sz="2400" b="1" dirty="0" err="1"/>
              <a:t>оптимал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фойдаланиш</a:t>
            </a:r>
            <a:endParaRPr lang="ru-RU" sz="2400" b="1" dirty="0"/>
          </a:p>
        </p:txBody>
      </p:sp>
      <p:sp>
        <p:nvSpPr>
          <p:cNvPr id="98" name="AutoShape 35"/>
          <p:cNvSpPr>
            <a:spLocks noChangeArrowheads="1"/>
          </p:cNvSpPr>
          <p:nvPr/>
        </p:nvSpPr>
        <p:spPr bwMode="auto">
          <a:xfrm>
            <a:off x="8476344" y="5087262"/>
            <a:ext cx="3236692" cy="1226452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err="1"/>
              <a:t>Ҳалол</a:t>
            </a:r>
            <a:r>
              <a:rPr lang="ru-RU" sz="2400" b="1" dirty="0"/>
              <a:t> ТИФ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иштирокчиларини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 err="1"/>
              <a:t>рағбатлантириш</a:t>
            </a:r>
            <a:endParaRPr lang="ru-RU" sz="2400" b="1" dirty="0"/>
          </a:p>
        </p:txBody>
      </p:sp>
      <p:sp>
        <p:nvSpPr>
          <p:cNvPr id="4" name="AutoShape 2" descr="ÐÐ°ÑÑÐ¸Ð½ÐºÐ¸ Ð¿Ð¾ Ð·Ð°Ð¿ÑÐ¾ÑÑ ÑÐ°Ð¼Ð¾Ð¶ÐµÐ½Ð½ÑÐ¹ ÐºÐ¾Ð½ÑÑÐ¾Ð»Ñ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ÐÐ°ÑÑÐ¸Ð½ÐºÐ¸ Ð¿Ð¾ Ð·Ð°Ð¿ÑÐ¾ÑÑ ÑÐ°Ð¼Ð¾Ð¶ÐµÐ½Ð½ÑÐ¹ ÐºÐ¾Ð½ÑÑÐ¾Ð»Ñ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Oval 26"/>
          <p:cNvSpPr>
            <a:spLocks noChangeArrowheads="1"/>
          </p:cNvSpPr>
          <p:nvPr/>
        </p:nvSpPr>
        <p:spPr bwMode="gray">
          <a:xfrm>
            <a:off x="4594349" y="1535722"/>
            <a:ext cx="3011749" cy="256308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z-Cyrl-UZ" sz="1350"/>
          </a:p>
        </p:txBody>
      </p:sp>
      <p:sp>
        <p:nvSpPr>
          <p:cNvPr id="85" name="Oval 27"/>
          <p:cNvSpPr>
            <a:spLocks noChangeArrowheads="1"/>
          </p:cNvSpPr>
          <p:nvPr/>
        </p:nvSpPr>
        <p:spPr bwMode="gray">
          <a:xfrm>
            <a:off x="4632838" y="1550052"/>
            <a:ext cx="2939582" cy="2499622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z-Cyrl-UZ" sz="1350"/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gray">
          <a:xfrm>
            <a:off x="4664110" y="1574619"/>
            <a:ext cx="2795249" cy="233584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z-Cyrl-UZ" sz="1350"/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gray">
          <a:xfrm>
            <a:off x="4692977" y="1640129"/>
            <a:ext cx="2795249" cy="217616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z-Cyrl-UZ" sz="135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r="4678"/>
          <a:stretch/>
        </p:blipFill>
        <p:spPr bwMode="auto">
          <a:xfrm>
            <a:off x="8830204" y="2017077"/>
            <a:ext cx="2182578" cy="1575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2285540" y="4136758"/>
            <a:ext cx="0" cy="92872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078418" y="4045739"/>
            <a:ext cx="0" cy="39004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0079716" y="4151276"/>
            <a:ext cx="0" cy="92872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 descr="ÐÐ°ÑÑÐ¸Ð½ÐºÐ¸ Ð¿Ð¾ Ð·Ð°Ð¿ÑÐ¾ÑÑ optimall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5"/>
          <a:stretch/>
        </p:blipFill>
        <p:spPr bwMode="auto">
          <a:xfrm>
            <a:off x="5060292" y="1908628"/>
            <a:ext cx="2079862" cy="1857375"/>
          </a:xfrm>
          <a:prstGeom prst="roundRect">
            <a:avLst>
              <a:gd name="adj" fmla="val 1354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0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84713 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57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87539 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6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1" grpId="0" animBg="1"/>
      <p:bldP spid="11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49" b="37317"/>
          <a:stretch/>
        </p:blipFill>
        <p:spPr>
          <a:xfrm>
            <a:off x="0" y="1130442"/>
            <a:ext cx="12157756" cy="572755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11"/>
            <a:ext cx="907273" cy="905473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 rot="16200000">
            <a:off x="823925" y="473492"/>
            <a:ext cx="840158" cy="343114"/>
          </a:xfrm>
          <a:prstGeom prst="triangle">
            <a:avLst/>
          </a:prstGeom>
          <a:solidFill>
            <a:srgbClr val="6BBE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50802"/>
            <a:ext cx="12192000" cy="210457"/>
          </a:xfrm>
          <a:prstGeom prst="rect">
            <a:avLst/>
          </a:prstGeom>
          <a:solidFill>
            <a:srgbClr val="A1D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17"/>
          <p:cNvGrpSpPr>
            <a:grpSpLocks/>
          </p:cNvGrpSpPr>
          <p:nvPr/>
        </p:nvGrpSpPr>
        <p:grpSpPr bwMode="auto">
          <a:xfrm>
            <a:off x="110764" y="1264273"/>
            <a:ext cx="6482680" cy="1223427"/>
            <a:chOff x="1067420" y="836713"/>
            <a:chExt cx="6336704" cy="151216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067420" y="836713"/>
              <a:ext cx="6336704" cy="1512166"/>
            </a:xfrm>
            <a:prstGeom prst="rect">
              <a:avLst/>
            </a:prstGeom>
            <a:ln w="85725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</a:rPr>
                <a:t>ЯШИЛ ЙЎЛАК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uz-Cyrl-UZ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</a:rPr>
                <a:t>Минимал даражадаги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uz-Cyrl-UZ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</a:rPr>
                <a:t>хавф гуруҳи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Восьмиугольник 11"/>
            <p:cNvSpPr/>
            <p:nvPr/>
          </p:nvSpPr>
          <p:spPr>
            <a:xfrm>
              <a:off x="1211868" y="1125500"/>
              <a:ext cx="1200037" cy="952046"/>
            </a:xfrm>
            <a:prstGeom prst="octagon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z-Cyrl-UZ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БОЖХОНА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ТАМОЖНЯ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CUSTOMS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Восьмиугольник 12"/>
            <p:cNvSpPr/>
            <p:nvPr/>
          </p:nvSpPr>
          <p:spPr>
            <a:xfrm>
              <a:off x="6059637" y="1108046"/>
              <a:ext cx="1200037" cy="952046"/>
            </a:xfrm>
            <a:prstGeom prst="octagon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z-Cyrl-UZ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БОЖХОНА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ТАМОЖНЯ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CUSTOMS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Группа 18"/>
          <p:cNvGrpSpPr>
            <a:grpSpLocks/>
          </p:cNvGrpSpPr>
          <p:nvPr/>
        </p:nvGrpSpPr>
        <p:grpSpPr bwMode="auto">
          <a:xfrm>
            <a:off x="110764" y="2707224"/>
            <a:ext cx="6482680" cy="1223427"/>
            <a:chOff x="1179265" y="3140968"/>
            <a:chExt cx="6336704" cy="148516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179265" y="3140968"/>
              <a:ext cx="6336704" cy="1485164"/>
            </a:xfrm>
            <a:prstGeom prst="rect">
              <a:avLst/>
            </a:prstGeom>
            <a:ln w="85725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</a:rPr>
                <a:t>ҚИЗИЛ ЙЎЛАК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z-Cyrl-UZ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</a:rPr>
                <a:t>Максимал даражадаги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z-Cyrl-UZ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</a:rPr>
                <a:t>хавф гуруҳи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412605" y="3347461"/>
              <a:ext cx="998444" cy="108965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z-Cyrl-UZ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z-Cyrl-UZ" sz="11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БОЖХОНА</a:t>
              </a:r>
              <a:endParaRPr lang="en-US" sz="11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ТАМОЖНЯ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CUSTOMS</a:t>
              </a:r>
              <a:endParaRPr kumimoji="0" lang="ru-RU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357203" y="3347461"/>
              <a:ext cx="1000031" cy="108965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z-Cyrl-UZ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z-Cyrl-UZ" sz="11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БОЖХОНА</a:t>
              </a:r>
              <a:endParaRPr lang="en-US" sz="11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ТАМОЖНЯ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CUSTOMS</a:t>
              </a:r>
              <a:endParaRPr kumimoji="0" lang="ru-RU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110764" y="4100753"/>
            <a:ext cx="6482680" cy="1223427"/>
            <a:chOff x="657" y="2205"/>
            <a:chExt cx="3992" cy="93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57" y="2205"/>
              <a:ext cx="3992" cy="935"/>
            </a:xfrm>
            <a:prstGeom prst="rect">
              <a:avLst/>
            </a:prstGeom>
            <a:ln w="85725">
              <a:solidFill>
                <a:srgbClr val="FFFF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z-Cyrl-UZ" sz="2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САРИҚ ЙЎЛАК</a:t>
              </a:r>
              <a:endPara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z-Cyrl-UZ" sz="2000" dirty="0">
                  <a:solidFill>
                    <a:schemeClr val="tx1"/>
                  </a:solidFill>
                  <a:latin typeface="Calibri" pitchFamily="34" charset="0"/>
                </a:rPr>
                <a:t>Ўртача даражадаги хавф гуруҳи</a:t>
              </a:r>
              <a:endPara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768" y="2337"/>
              <a:ext cx="665" cy="68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z-Cyrl-UZ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z-Cyrl-UZ" sz="1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БОЖХОНА</a:t>
              </a:r>
              <a:endParaRPr lang="en-US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ТАМОЖНЯ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CUSTOMS</a:t>
              </a:r>
              <a:endPara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893" y="2332"/>
              <a:ext cx="665" cy="68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z-Cyrl-UZ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z-Cyrl-UZ" sz="1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БОЖХОНА</a:t>
              </a:r>
              <a:endParaRPr lang="en-US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ТАМОЖНЯ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CUSTOMS</a:t>
              </a:r>
              <a:endPara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2" name="Группа 4"/>
          <p:cNvGrpSpPr>
            <a:grpSpLocks/>
          </p:cNvGrpSpPr>
          <p:nvPr/>
        </p:nvGrpSpPr>
        <p:grpSpPr bwMode="auto">
          <a:xfrm>
            <a:off x="110764" y="5496899"/>
            <a:ext cx="6482680" cy="1223427"/>
            <a:chOff x="1067420" y="836713"/>
            <a:chExt cx="6336704" cy="1512166"/>
          </a:xfrm>
        </p:grpSpPr>
        <p:sp>
          <p:nvSpPr>
            <p:cNvPr id="23" name="Прямоугольник 5"/>
            <p:cNvSpPr/>
            <p:nvPr/>
          </p:nvSpPr>
          <p:spPr>
            <a:xfrm>
              <a:off x="1067420" y="836713"/>
              <a:ext cx="6336704" cy="1512166"/>
            </a:xfrm>
            <a:prstGeom prst="rect">
              <a:avLst/>
            </a:prstGeom>
            <a:ln w="8572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z-Cyrl-UZ" sz="2800" b="1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Calibri" pitchFamily="34" charset="0"/>
                </a:rPr>
                <a:t>КЎК ЙЎЛАК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z-Cyrl-UZ" sz="2000" dirty="0">
                  <a:solidFill>
                    <a:srgbClr val="00B0F0"/>
                  </a:solidFill>
                  <a:latin typeface="Calibri" pitchFamily="34" charset="0"/>
                </a:rPr>
                <a:t>Товарлар чиқариб юборилгандан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z-Cyrl-UZ" sz="2000" dirty="0">
                  <a:solidFill>
                    <a:srgbClr val="00B0F0"/>
                  </a:solidFill>
                  <a:latin typeface="Calibri" pitchFamily="34" charset="0"/>
                </a:rPr>
                <a:t>кейинги божхона назорати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Восьмиугольник 6"/>
            <p:cNvSpPr/>
            <p:nvPr/>
          </p:nvSpPr>
          <p:spPr>
            <a:xfrm>
              <a:off x="1211868" y="1125500"/>
              <a:ext cx="1200037" cy="952045"/>
            </a:xfrm>
            <a:prstGeom prst="octag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z-Cyrl-UZ" sz="1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БОЖХОНА</a:t>
              </a:r>
              <a:endParaRPr lang="en-US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ТАМОЖНЯ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CUSTOMS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Восьмиугольник 7"/>
            <p:cNvSpPr/>
            <p:nvPr/>
          </p:nvSpPr>
          <p:spPr>
            <a:xfrm>
              <a:off x="6059637" y="1108046"/>
              <a:ext cx="1200037" cy="952045"/>
            </a:xfrm>
            <a:prstGeom prst="octag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z-Cyrl-UZ" sz="1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БОЖХОНА</a:t>
              </a:r>
              <a:endParaRPr lang="en-US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ТАМОЖНЯ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CUSTOMS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 bwMode="auto">
          <a:xfrm>
            <a:off x="7295884" y="1281699"/>
            <a:ext cx="4736459" cy="1223427"/>
          </a:xfrm>
          <a:prstGeom prst="rect">
            <a:avLst/>
          </a:prstGeom>
          <a:ln w="8572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Божхона назоратининг</a:t>
            </a:r>
            <a:r>
              <a:rPr kumimoji="0" lang="uz-Cyrl-UZ" sz="1800" b="1" i="0" u="none" strike="noStrike" cap="none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1800" b="1" i="0" u="none" strike="noStrike" cap="none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соддалаштирилган тартиби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7295884" y="2752946"/>
            <a:ext cx="4736459" cy="1177705"/>
          </a:xfrm>
          <a:prstGeom prst="rect">
            <a:avLst/>
          </a:prstGeom>
          <a:ln w="857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rPr>
              <a:t>Божхона назоратининг шакларини қўллашни назарда тутувчи тартиб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7295884" y="4109911"/>
            <a:ext cx="4736459" cy="1223427"/>
          </a:xfrm>
          <a:prstGeom prst="rect">
            <a:avLst/>
          </a:prstGeom>
          <a:ln w="85725">
            <a:solidFill>
              <a:srgbClr val="FFFF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Божхона назоратида ҳужжатли назоратни амалга оширишни назарда тутувчи тартиб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1" name="Прямоугольник 5"/>
          <p:cNvSpPr/>
          <p:nvPr/>
        </p:nvSpPr>
        <p:spPr bwMode="auto">
          <a:xfrm>
            <a:off x="7295884" y="5512598"/>
            <a:ext cx="4736459" cy="1223427"/>
          </a:xfrm>
          <a:prstGeom prst="rect">
            <a:avLst/>
          </a:prstGeom>
          <a:ln w="8572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Товарлар чиқариб юборилгандан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кейинги божхона назоратини назарда тутувчи тартиб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6625922" y="1748617"/>
            <a:ext cx="558649" cy="442410"/>
          </a:xfrm>
          <a:prstGeom prst="rightArrow">
            <a:avLst>
              <a:gd name="adj1" fmla="val 50000"/>
              <a:gd name="adj2" fmla="val 795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6625922" y="3097732"/>
            <a:ext cx="558649" cy="442410"/>
          </a:xfrm>
          <a:prstGeom prst="rightArrow">
            <a:avLst>
              <a:gd name="adj1" fmla="val 50000"/>
              <a:gd name="adj2" fmla="val 7952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6625922" y="4500419"/>
            <a:ext cx="558649" cy="442410"/>
          </a:xfrm>
          <a:prstGeom prst="rightArrow">
            <a:avLst>
              <a:gd name="adj1" fmla="val 50000"/>
              <a:gd name="adj2" fmla="val 795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625922" y="5900609"/>
            <a:ext cx="558649" cy="442410"/>
          </a:xfrm>
          <a:prstGeom prst="rightArrow">
            <a:avLst>
              <a:gd name="adj1" fmla="val 50000"/>
              <a:gd name="adj2" fmla="val 7952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3501" y="208731"/>
            <a:ext cx="8519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400" b="1" dirty="0" smtClean="0">
                <a:cs typeface="Arial" pitchFamily="34" charset="0"/>
              </a:rPr>
              <a:t>Йўлакларда амалга ошириладиган божхона назорати тартиблари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76170" y="158922"/>
            <a:ext cx="10715830" cy="97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6200000" flipV="1">
            <a:off x="1226100" y="489554"/>
            <a:ext cx="840158" cy="340017"/>
          </a:xfrm>
          <a:prstGeom prst="triangle">
            <a:avLst>
              <a:gd name="adj" fmla="val 51149"/>
            </a:avLst>
          </a:prstGeom>
          <a:solidFill>
            <a:srgbClr val="6BBE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84713 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57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87539 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6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39" grpId="1" animBg="1"/>
      <p:bldP spid="3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1123" y="227949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2400" b="1" dirty="0" smtClean="0"/>
              <a:t>“Хавфни бошқариш тизими”да декларацияларни</a:t>
            </a:r>
          </a:p>
          <a:p>
            <a:pPr algn="ctr"/>
            <a:r>
              <a:rPr lang="uz-Cyrl-UZ" sz="2400" b="1" dirty="0" smtClean="0"/>
              <a:t> йўлакларга ажратиш жараёни</a:t>
            </a:r>
            <a:endParaRPr lang="ru-RU" sz="2400" b="1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49" b="37317"/>
          <a:stretch/>
        </p:blipFill>
        <p:spPr>
          <a:xfrm>
            <a:off x="0" y="1130442"/>
            <a:ext cx="12157756" cy="572755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11"/>
            <a:ext cx="907273" cy="905473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 rot="16200000">
            <a:off x="823925" y="473492"/>
            <a:ext cx="840158" cy="343114"/>
          </a:xfrm>
          <a:prstGeom prst="triangle">
            <a:avLst/>
          </a:prstGeom>
          <a:solidFill>
            <a:srgbClr val="6BBE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76170" y="158922"/>
            <a:ext cx="10715830" cy="97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6200000" flipV="1">
            <a:off x="1226100" y="489554"/>
            <a:ext cx="840158" cy="340017"/>
          </a:xfrm>
          <a:prstGeom prst="triangle">
            <a:avLst>
              <a:gd name="adj" fmla="val 51149"/>
            </a:avLst>
          </a:prstGeom>
          <a:solidFill>
            <a:srgbClr val="6BBE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50802"/>
            <a:ext cx="12192000" cy="210457"/>
          </a:xfrm>
          <a:prstGeom prst="rect">
            <a:avLst/>
          </a:prstGeom>
          <a:solidFill>
            <a:srgbClr val="A1D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52" name="Рисунок 308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96" y="1313044"/>
            <a:ext cx="2628604" cy="2194340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>
          <a:xfrm>
            <a:off x="-108919" y="4250760"/>
            <a:ext cx="162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600" b="1" dirty="0" smtClean="0"/>
              <a:t>ТИФ иштирокчиси</a:t>
            </a:r>
            <a:endParaRPr lang="ru-RU" sz="1600" b="1" dirty="0"/>
          </a:p>
        </p:txBody>
      </p:sp>
      <p:pic>
        <p:nvPicPr>
          <p:cNvPr id="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5" y="3282089"/>
            <a:ext cx="1279875" cy="92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" name="Рисунок 1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54" y="2901791"/>
            <a:ext cx="5147811" cy="3860859"/>
          </a:xfrm>
          <a:prstGeom prst="rect">
            <a:avLst/>
          </a:prstGeom>
        </p:spPr>
      </p:pic>
      <p:grpSp>
        <p:nvGrpSpPr>
          <p:cNvPr id="174" name="Group 2"/>
          <p:cNvGrpSpPr/>
          <p:nvPr/>
        </p:nvGrpSpPr>
        <p:grpSpPr>
          <a:xfrm>
            <a:off x="7523319" y="1623839"/>
            <a:ext cx="4535722" cy="4539674"/>
            <a:chOff x="2308903" y="990599"/>
            <a:chExt cx="4633455" cy="4637493"/>
          </a:xfrm>
        </p:grpSpPr>
        <p:grpSp>
          <p:nvGrpSpPr>
            <p:cNvPr id="175" name="Group 3"/>
            <p:cNvGrpSpPr/>
            <p:nvPr/>
          </p:nvGrpSpPr>
          <p:grpSpPr>
            <a:xfrm>
              <a:off x="2308903" y="990599"/>
              <a:ext cx="4633455" cy="4633452"/>
              <a:chOff x="2252831" y="1267123"/>
              <a:chExt cx="4633455" cy="4633452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180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1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2" name="Oval 2"/>
              <p:cNvSpPr/>
              <p:nvPr/>
            </p:nvSpPr>
            <p:spPr>
              <a:xfrm flipH="1">
                <a:off x="2252831" y="1267123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83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4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z-Cyrl-UZ" sz="3000" b="1" dirty="0" smtClean="0">
                    <a:solidFill>
                      <a:srgbClr val="92D050"/>
                    </a:solidFill>
                    <a:latin typeface="Arial Black" pitchFamily="34" charset="0"/>
                  </a:rPr>
                  <a:t>ЙЎЛАК</a:t>
                </a:r>
                <a:endParaRPr lang="en-US" sz="3000" dirty="0"/>
              </a:p>
            </p:txBody>
          </p:sp>
        </p:grpSp>
        <p:sp>
          <p:nvSpPr>
            <p:cNvPr id="176" name="TextBox 175"/>
            <p:cNvSpPr txBox="1"/>
            <p:nvPr/>
          </p:nvSpPr>
          <p:spPr>
            <a:xfrm rot="18720000">
              <a:off x="2473747" y="2185477"/>
              <a:ext cx="1723549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/>
              <a:r>
                <a:rPr lang="uz-Cyrl-UZ" sz="2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ҚИЗИЛ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 rot="2700000">
              <a:off x="2740092" y="4210658"/>
              <a:ext cx="1975617" cy="859251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uz-Cyrl-UZ" sz="2400" b="1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КЎК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 rot="18420000">
              <a:off x="4624114" y="3723140"/>
              <a:ext cx="2175362" cy="102525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uz-Cyrl-UZ" sz="2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САРИҚ	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 rot="2820000">
              <a:off x="4013337" y="1949458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/>
              <a:r>
                <a:rPr lang="uz-Cyrl-UZ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ЯШИЛ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87" name="Прямоугольник 186"/>
          <p:cNvSpPr/>
          <p:nvPr/>
        </p:nvSpPr>
        <p:spPr>
          <a:xfrm>
            <a:off x="3494743" y="3569803"/>
            <a:ext cx="504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66B81"/>
                </a:solidFill>
              </a:rPr>
              <a:t>1</a:t>
            </a:r>
            <a:endParaRPr lang="ru-RU" sz="40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66B81"/>
              </a:solidFill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3516008" y="4695950"/>
            <a:ext cx="565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48C"/>
                </a:solidFill>
              </a:rPr>
              <a:t>2</a:t>
            </a:r>
            <a:endParaRPr lang="ru-RU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B48C"/>
              </a:solidFill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3538714" y="5695331"/>
            <a:ext cx="469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1C2C4"/>
                </a:solidFill>
              </a:rPr>
              <a:t>3</a:t>
            </a:r>
            <a:endParaRPr lang="ru-RU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C1C2C4"/>
              </a:solidFill>
            </a:endParaRPr>
          </a:p>
        </p:txBody>
      </p:sp>
      <p:sp>
        <p:nvSpPr>
          <p:cNvPr id="30853" name="TextBox 30852"/>
          <p:cNvSpPr txBox="1"/>
          <p:nvPr/>
        </p:nvSpPr>
        <p:spPr>
          <a:xfrm>
            <a:off x="3985954" y="5756886"/>
            <a:ext cx="1514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 smtClean="0"/>
              <a:t>ТАСОДИФИЙ</a:t>
            </a:r>
            <a:r>
              <a:rPr lang="uz-Cyrl-UZ" dirty="0" smtClean="0"/>
              <a:t> </a:t>
            </a:r>
          </a:p>
          <a:p>
            <a:pPr algn="ctr"/>
            <a:r>
              <a:rPr lang="uz-Cyrl-UZ" b="1" dirty="0" smtClean="0"/>
              <a:t>ТАНЛОВ</a:t>
            </a:r>
            <a:endParaRPr lang="ru-RU" b="1" dirty="0"/>
          </a:p>
        </p:txBody>
      </p:sp>
      <p:sp>
        <p:nvSpPr>
          <p:cNvPr id="191" name="TextBox 190"/>
          <p:cNvSpPr txBox="1"/>
          <p:nvPr/>
        </p:nvSpPr>
        <p:spPr>
          <a:xfrm>
            <a:off x="4044443" y="3671055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b="1" dirty="0" smtClean="0"/>
              <a:t>ХАВФ </a:t>
            </a:r>
          </a:p>
          <a:p>
            <a:pPr algn="ctr"/>
            <a:r>
              <a:rPr lang="uz-Cyrl-UZ" b="1" dirty="0" smtClean="0"/>
              <a:t>ПРОФИЛИ</a:t>
            </a:r>
            <a:endParaRPr lang="ru-RU" b="1" dirty="0"/>
          </a:p>
        </p:txBody>
      </p:sp>
      <p:sp>
        <p:nvSpPr>
          <p:cNvPr id="192" name="TextBox 191"/>
          <p:cNvSpPr txBox="1"/>
          <p:nvPr/>
        </p:nvSpPr>
        <p:spPr>
          <a:xfrm>
            <a:off x="4053312" y="4851948"/>
            <a:ext cx="138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 smtClean="0"/>
              <a:t>ТОИФАЛАШ</a:t>
            </a:r>
            <a:endParaRPr lang="ru-RU" b="1" dirty="0"/>
          </a:p>
        </p:txBody>
      </p:sp>
      <p:pic>
        <p:nvPicPr>
          <p:cNvPr id="17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60" y="2845244"/>
            <a:ext cx="405412" cy="61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60" y="4639222"/>
            <a:ext cx="405412" cy="61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19" y="3742233"/>
            <a:ext cx="405412" cy="61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6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6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84713 0.00116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5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87539 0.00046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6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5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5.55556E-6 C 0.00183 0.0007 0.00365 0.00117 0.00547 0.00186 C 0.00768 0.00302 0.0099 0.00464 0.01211 0.0058 L 0.01537 0.00788 L 0.01875 0.00973 L 0.02201 0.01181 C 0.02722 0.01783 0.02409 0.01482 0.0319 0.01968 L 0.03529 0.02154 L 0.03854 0.02339 C 0.05183 0.02292 0.06511 0.02316 0.07826 0.02154 C 0.08216 0.02107 0.08893 0.01436 0.09154 0.00973 C 0.09336 0.00649 0.09479 0.00255 0.09701 5.55556E-6 L 0.10026 -0.00393 C 0.10196 -0.00833 0.10248 -0.01064 0.10469 -0.01365 C 0.10573 -0.01527 0.1069 -0.01643 0.10808 -0.01758 C 0.11172 -0.02731 0.10938 -0.02198 0.11576 -0.03333 C 0.11693 -0.03541 0.11784 -0.03772 0.11914 -0.03934 C 0.12018 -0.0405 0.12136 -0.04166 0.1224 -0.04328 C 0.13021 -0.05532 0.12474 -0.05115 0.13125 -0.05485 L 0.14011 -0.07059 L 0.14336 -0.07661 C 0.14375 -0.07846 0.14375 -0.08078 0.1444 -0.0824 C 0.14531 -0.08425 0.14675 -0.08471 0.14779 -0.08633 C 0.14974 -0.08934 0.15143 -0.09282 0.15326 -0.09606 L 0.15326 -0.09606 C 0.15404 -0.09814 0.15456 -0.10022 0.15547 -0.10208 C 0.15716 -0.10555 0.15951 -0.10786 0.16094 -0.1118 C 0.16172 -0.11365 0.16211 -0.1162 0.16315 -0.11758 C 0.16406 -0.11897 0.16537 -0.11897 0.16654 -0.11967 C 0.17722 -0.13865 0.16758 -0.12453 0.17539 -0.13147 C 0.17878 -0.13448 0.17956 -0.13772 0.18308 -0.1412 C 0.1849 -0.14305 0.19037 -0.14444 0.19193 -0.14513 C 0.19336 -0.14583 0.19479 -0.14652 0.19636 -0.14698 C 0.2099 -0.14652 0.22357 -0.14629 0.23711 -0.14513 C 0.23828 -0.14513 0.23959 -0.14444 0.2405 -0.14328 C 0.24753 -0.13309 0.23763 -0.14027 0.24597 -0.13541 C 0.25 -0.12453 0.24597 -0.13379 0.25143 -0.12545 C 0.2599 -0.11295 0.24987 -0.12545 0.25808 -0.11573 C 0.25847 -0.11365 0.25847 -0.11157 0.25925 -0.10995 C 0.26081 -0.10624 0.26289 -0.10323 0.26472 -0.09999 C 0.26576 -0.09814 0.26719 -0.09652 0.26797 -0.0942 C 0.26875 -0.09212 0.26914 -0.08981 0.27018 -0.08819 C 0.2711 -0.08703 0.2724 -0.08703 0.27357 -0.08633 C 0.27539 -0.08309 0.27656 -0.078 0.27904 -0.07661 C 0.2849 -0.07314 0.28138 -0.07569 0.28893 -0.06666 L 0.29232 -0.06272 L 0.29558 -0.05879 C 0.29636 -0.05694 0.29688 -0.05462 0.29779 -0.053 C 0.2987 -0.05138 0.30013 -0.05069 0.30104 -0.04907 C 0.30391 -0.04467 0.30886 -0.03541 0.3099 -0.02939 L 0.31211 -0.01758 C 0.3125 -0.01573 0.31237 -0.01319 0.31328 -0.0118 L 0.3155 -0.00786 C 0.31615 -0.00393 0.31745 -0.00022 0.31771 0.00394 C 0.31888 0.02941 0.31732 0.01992 0.31992 0.03334 C 0.32018 0.04839 0.32058 0.06343 0.32097 0.07848 C 0.32214 0.12223 0.32201 0.09839 0.32201 0.12362 " pathEditMode="relative" ptsTypes="A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5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87 0.12361 C 0.32265 0.12639 0.32864 0.14421 0.32955 0.14537 L 0.33619 0.15324 C 0.34427 0.15255 0.35234 0.15347 0.36041 0.15116 C 0.36198 0.1507 0.36237 0.14676 0.36367 0.14537 C 0.36471 0.14421 0.36588 0.14398 0.36705 0.14329 C 0.3677 0.14144 0.36823 0.13912 0.36927 0.1375 C 0.37591 0.1257 0.36901 0.14445 0.37695 0.1257 C 0.3819 0.11412 0.37916 0.1206 0.38463 0.10602 C 0.38541 0.10417 0.38645 0.10255 0.38685 0.10023 C 0.38828 0.09259 0.38711 0.09583 0.39023 0.09051 C 0.39049 0.08658 0.39114 0.08264 0.39127 0.07871 C 0.39336 0.0169 0.38906 0.04167 0.39349 0.01783 C 0.39388 0.01204 0.39401 0.00602 0.39453 0.00023 C 0.39479 -0.00185 0.39531 -0.0037 0.3957 -0.00555 C 0.39648 -0.01065 0.39674 -0.01458 0.39791 -0.01944 C 0.39856 -0.02199 0.39935 -0.02454 0.40013 -0.02731 C 0.40026 -0.0287 0.4013 -0.04028 0.40234 -0.04282 C 0.40312 -0.04514 0.40455 -0.04676 0.4056 -0.04884 C 0.40651 -0.05347 0.40716 -0.05833 0.40885 -0.0625 C 0.40976 -0.06481 0.41106 -0.06643 0.41224 -0.06829 C 0.41406 -0.07801 0.41406 -0.07986 0.41666 -0.08796 C 0.41731 -0.09004 0.41823 -0.0919 0.41888 -0.09375 C 0.41966 -0.09629 0.42005 -0.0993 0.42109 -0.10162 C 0.422 -0.10393 0.4233 -0.10532 0.42435 -0.10764 C 0.42526 -0.10926 0.42565 -0.11157 0.42656 -0.11342 C 0.42864 -0.11759 0.4332 -0.12523 0.4332 -0.12523 C 0.43372 -0.12708 0.43632 -0.13704 0.43763 -0.13889 C 0.44648 -0.15162 0.43489 -0.12824 0.44414 -0.14491 C 0.44544 -0.14722 0.44596 -0.15092 0.44752 -0.15254 C 0.45091 -0.15625 0.45481 -0.15833 0.45859 -0.16042 C 0.45963 -0.16111 0.4608 -0.16134 0.46185 -0.1625 C 0.46419 -0.16481 0.46588 -0.16921 0.46849 -0.17037 C 0.47734 -0.1743 0.46823 -0.1706 0.48164 -0.1743 C 0.48359 -0.17477 0.48528 -0.17592 0.48724 -0.17616 C 0.49635 -0.17731 0.5056 -0.17754 0.51471 -0.17801 C 0.54023 -0.17454 0.52213 -0.17917 0.53242 -0.1743 C 0.53528 -0.17268 0.54127 -0.17037 0.54127 -0.17037 C 0.54349 -0.16759 0.54596 -0.16574 0.54778 -0.1625 C 0.55299 -0.15324 0.55026 -0.15879 0.5556 -0.14491 C 0.55625 -0.14282 0.55729 -0.1412 0.55781 -0.13889 L 0.56002 -0.12708 L 0.56106 -0.12129 C 0.56224 -0.11481 0.56211 -0.11736 0.56211 -0.11342 " pathEditMode="relative" ptsTypes="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5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13079 C 0.00273 -0.1301 0.00455 -0.12963 0.00638 -0.12894 C 0.00859 -0.12778 0.0108 -0.12616 0.01302 -0.125 L 0.01627 -0.12292 L 0.01966 -0.12107 L 0.02291 -0.11898 C 0.02812 -0.11297 0.025 -0.11598 0.03281 -0.11111 L 0.03619 -0.10926 L 0.03945 -0.10741 C 0.05273 -0.10787 0.06601 -0.10764 0.07916 -0.10926 C 0.08307 -0.10973 0.08984 -0.11644 0.09244 -0.12107 C 0.09427 -0.12431 0.0957 -0.12824 0.09791 -0.13079 L 0.10117 -0.13473 C 0.10286 -0.13912 0.10338 -0.14144 0.1056 -0.14445 C 0.10664 -0.14607 0.10781 -0.14723 0.10898 -0.14838 C 0.11263 -0.15811 0.11028 -0.15278 0.11666 -0.16412 C 0.11784 -0.16621 0.11875 -0.16852 0.12005 -0.17014 C 0.12109 -0.1713 0.12226 -0.17246 0.1233 -0.17408 C 0.13112 -0.18611 0.12565 -0.18195 0.13216 -0.18565 L 0.14101 -0.20139 L 0.14427 -0.20741 C 0.14466 -0.20926 0.14466 -0.21158 0.14531 -0.2132 C 0.14622 -0.21505 0.14765 -0.21551 0.14869 -0.21713 C 0.15065 -0.22014 0.15234 -0.22361 0.15416 -0.22686 L 0.15416 -0.22662 C 0.15494 -0.22894 0.15547 -0.23102 0.15638 -0.23287 C 0.15807 -0.23635 0.16041 -0.23866 0.16185 -0.2426 C 0.16263 -0.24445 0.16302 -0.24699 0.16406 -0.24838 C 0.16497 -0.24977 0.16627 -0.24977 0.16744 -0.25047 C 0.17812 -0.26945 0.16849 -0.25533 0.1763 -0.26227 C 0.17968 -0.26528 0.18047 -0.26852 0.18398 -0.27199 C 0.1858 -0.27385 0.19127 -0.27523 0.19284 -0.27593 C 0.19427 -0.27662 0.1957 -0.27732 0.19726 -0.27778 C 0.2108 -0.27732 0.22448 -0.27709 0.23802 -0.27593 C 0.23919 -0.27593 0.24049 -0.27523 0.2414 -0.27408 C 0.24843 -0.26389 0.23854 -0.27107 0.24687 -0.26621 C 0.25091 -0.25533 0.24687 -0.26459 0.25234 -0.25625 C 0.2608 -0.24375 0.25078 -0.25625 0.25898 -0.24653 C 0.25937 -0.24445 0.25937 -0.24236 0.26015 -0.24074 C 0.26172 -0.23704 0.2638 -0.23403 0.26562 -0.23079 C 0.26666 -0.22894 0.2681 -0.22732 0.26875 -0.225 C 0.26966 -0.22292 0.27005 -0.22061 0.27109 -0.21898 C 0.27187 -0.21783 0.2733 -0.21783 0.27448 -0.21713 C 0.2763 -0.21389 0.27747 -0.2088 0.27994 -0.20741 C 0.2858 -0.20394 0.28229 -0.20648 0.28971 -0.19746 L 0.29323 -0.19352 L 0.29648 -0.18959 C 0.29726 -0.18773 0.29778 -0.18542 0.29856 -0.1838 C 0.29961 -0.18218 0.30104 -0.18148 0.30182 -0.17986 C 0.30468 -0.17547 0.30976 -0.16621 0.31067 -0.16019 L 0.31302 -0.14838 C 0.31341 -0.14653 0.31328 -0.14398 0.31419 -0.1426 L 0.3164 -0.13866 C 0.31705 -0.13473 0.31836 -0.13102 0.31862 -0.12686 C 0.31966 -0.10139 0.31823 -0.11088 0.32083 -0.09746 C 0.32109 -0.08241 0.32148 -0.06736 0.32187 -0.05232 C 0.32304 -0.00857 0.32278 -0.03241 0.32278 -0.00718 " pathEditMode="relative" rAng="0" ptsTypes="AAAAAAAAAAAAAAAAAAAAAAAAAAAAAAAAAAAAAAAAAAAAAAAAAAAAAAAAA">
                                      <p:cBhvr>
                                        <p:cTn id="37" dur="14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45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79 -0.00717 C 0.32305 -0.00347 0.32357 0.00047 0.32383 0.0044 C 0.32604 0.0419 0.32357 0.01829 0.32604 0.03982 C 0.32644 0.05348 0.32683 0.06713 0.32722 0.08079 C 0.32761 0.09908 0.32839 0.11736 0.32839 0.13588 " pathEditMode="relative" ptsTypes="AAAAA">
                                      <p:cBhvr>
                                        <p:cTn id="40" dur="7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15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85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38 0.13588 C 0.33021 0.13796 0.3319 0.14004 0.33385 0.14189 C 0.3349 0.14282 0.33607 0.14328 0.33711 0.14375 C 0.34401 0.14652 0.34831 0.14768 0.35482 0.14977 C 0.35612 0.14953 0.36901 0.14907 0.37357 0.14583 C 0.37721 0.14305 0.3763 0.14166 0.37904 0.13796 C 0.38216 0.13356 0.38216 0.13402 0.38568 0.13194 C 0.38776 0.1206 0.38503 0.13102 0.3901 0.12222 C 0.39102 0.1206 0.39128 0.11805 0.39232 0.11643 C 0.39323 0.11458 0.39453 0.11389 0.39557 0.1125 C 0.39883 0.10787 0.39713 0.10879 0.4 0.10254 C 0.40104 0.10046 0.40221 0.09861 0.40325 0.09676 C 0.40573 0.08333 0.40299 0.09953 0.40547 0.07708 C 0.40573 0.075 0.40625 0.07314 0.40664 0.07129 C 0.40703 0.05949 0.4069 0.04768 0.40768 0.03588 C 0.40794 0.03194 0.40924 0.02801 0.4099 0.02407 L 0.41107 0.01828 C 0.41133 0.01365 0.41185 0.00926 0.41211 0.00463 C 0.41263 -0.00255 0.4125 -0.00996 0.41328 -0.0169 C 0.41367 -0.02107 0.41471 -0.02477 0.41549 -0.02871 L 0.41654 -0.03473 C 0.41693 -0.03658 0.41693 -0.03889 0.41758 -0.04051 L 0.422 -0.05232 C 0.42279 -0.05417 0.42383 -0.05602 0.42422 -0.05811 L 0.42539 -0.06412 C 0.42578 -0.07709 0.42591 -0.09028 0.42643 -0.10324 C 0.42656 -0.10602 0.42734 -0.10857 0.4276 -0.11111 C 0.42982 -0.13357 0.42708 -0.11644 0.43086 -0.13658 L 0.43203 -0.1426 C 0.43359 -0.15116 0.43203 -0.14746 0.4375 -0.15232 C 0.44375 -0.16922 0.4362 -0.14792 0.44075 -0.16412 C 0.44141 -0.16621 0.44245 -0.16783 0.44297 -0.16991 C 0.44349 -0.17176 0.44362 -0.17408 0.44414 -0.17593 C 0.44466 -0.17801 0.4457 -0.17963 0.44635 -0.18172 C 0.44687 -0.18357 0.44687 -0.18565 0.4474 -0.1875 C 0.44805 -0.18959 0.44896 -0.19144 0.44961 -0.19352 C 0.45247 -0.20371 0.44857 -0.19561 0.45286 -0.20324 C 0.45651 -0.22269 0.45039 -0.19306 0.45729 -0.21505 C 0.45846 -0.21875 0.45885 -0.22292 0.4595 -0.22686 C 0.4599 -0.22871 0.45977 -0.23125 0.46068 -0.23264 L 0.46289 -0.23658 C 0.46393 -0.24283 0.4651 -0.25047 0.46836 -0.25417 L 0.47161 -0.25811 L 0.48047 -0.28172 C 0.48125 -0.28357 0.48164 -0.28635 0.48268 -0.2875 L 0.48594 -0.29144 C 0.48633 -0.29352 0.48646 -0.29584 0.48711 -0.29746 C 0.48867 -0.30116 0.49258 -0.30718 0.49258 -0.30718 C 0.49466 -0.31829 0.49284 -0.31158 0.50039 -0.32477 C 0.50456 -0.33241 0.50234 -0.32917 0.5069 -0.33473 C 0.50729 -0.33658 0.50729 -0.33912 0.50807 -0.34051 C 0.5099 -0.34375 0.5125 -0.34584 0.51471 -0.34838 L 0.51797 -0.35232 C 0.51914 -0.35371 0.52005 -0.35556 0.52122 -0.35625 C 0.5224 -0.35695 0.52357 -0.35718 0.52461 -0.35811 C 0.52578 -0.35926 0.52669 -0.36111 0.52786 -0.36204 C 0.53008 -0.36366 0.5345 -0.36598 0.5345 -0.36598 C 0.53737 -0.36922 0.53789 -0.37084 0.54115 -0.37199 C 0.54557 -0.37338 0.55443 -0.3757 0.55443 -0.3757 C 0.57057 -0.37523 0.58672 -0.37547 0.60286 -0.37385 C 0.60521 -0.37361 0.6095 -0.36991 0.6095 -0.36991 L 0.62279 -0.35417 L 0.62604 -0.35023 C 0.62708 -0.34908 0.62838 -0.34815 0.6293 -0.3463 L 0.63268 -0.34051 C 0.63307 -0.33866 0.6332 -0.33658 0.63372 -0.33473 C 0.63437 -0.33264 0.63542 -0.33102 0.63594 -0.32871 C 0.63685 -0.325 0.63815 -0.3169 0.63815 -0.3169 C 0.63854 -0.31111 0.63867 -0.3051 0.63932 -0.29931 C 0.63945 -0.29723 0.6401 -0.29537 0.64036 -0.29352 C 0.64075 -0.29098 0.64115 -0.2882 0.64154 -0.28565 C 0.64323 -0.27153 0.64167 -0.28056 0.64375 -0.26991 C 0.64232 -0.25811 0.64258 -0.26343 0.64258 -0.25417 " pathEditMode="relative" ptsTypes="AAAAAAAAAAAAAAAAAAAAAAAAAAAAAAAAAAAAAAAAAAAAAAAAAAAAAAAAAAAAAAAAAAAAAAAAA">
                                      <p:cBhvr>
                                        <p:cTn id="49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85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C 0.00209 0.00069 0.00443 0.00093 0.00651 0.00185 C 0.00768 0.00231 0.00873 0.00324 0.0099 0.00393 C 0.01133 0.00463 0.01276 0.00509 0.01433 0.00579 C 0.01654 0.00694 0.01862 0.00926 0.02084 0.00972 L 0.03086 0.01181 C 0.03854 0.01111 0.04636 0.01134 0.05404 0.00972 C 0.05534 0.00949 0.05651 0.00764 0.05729 0.00579 C 0.05808 0.00417 0.05808 0.00185 0.05834 -1.85185E-6 C 0.05886 -0.00324 0.05912 -0.00671 0.05951 -0.00995 C 0.0599 -0.01782 0.06003 -0.02569 0.06055 -0.03333 C 0.06081 -0.03542 0.06133 -0.03727 0.06172 -0.03935 C 0.06628 -0.06736 0.05886 -0.02569 0.06498 -0.05486 C 0.0655 -0.05741 0.06563 -0.06019 0.06615 -0.06273 C 0.0668 -0.06667 0.06758 -0.0706 0.06836 -0.07454 L 0.0694 -0.08056 C 0.06979 -0.09676 0.07018 -0.11319 0.07058 -0.1294 C 0.07097 -0.14769 0.07097 -0.16597 0.07162 -0.18426 C 0.07188 -0.19259 0.07279 -0.19329 0.07383 -0.2 C 0.07461 -0.20532 0.07513 -0.21065 0.07604 -0.21574 L 0.07826 -0.22755 C 0.07865 -0.23333 0.07852 -0.23935 0.0793 -0.24514 C 0.07969 -0.24745 0.08073 -0.24907 0.08151 -0.25093 C 0.08268 -0.2537 0.08386 -0.25625 0.0849 -0.2588 C 0.08633 -0.26273 0.08737 -0.26736 0.08933 -0.2706 L 0.09479 -0.28032 C 0.09558 -0.28171 0.09649 -0.28287 0.09701 -0.28426 L 0.10143 -0.29607 C 0.10209 -0.29792 0.10248 -0.30069 0.10365 -0.30185 C 0.10573 -0.30463 0.10755 -0.30602 0.10912 -0.30972 C 0.11068 -0.31366 0.11133 -0.31898 0.11354 -0.32153 C 0.11693 -0.32569 0.11732 -0.32546 0.12018 -0.33125 C 0.12136 -0.3338 0.12227 -0.33657 0.12344 -0.33912 C 0.12539 -0.34329 0.1263 -0.34398 0.12904 -0.34699 C 0.12969 -0.34907 0.13034 -0.35116 0.13125 -0.35301 C 0.13295 -0.35694 0.13425 -0.35787 0.13672 -0.36065 C 0.1375 -0.36273 0.13802 -0.36505 0.13893 -0.36667 C 0.13985 -0.36829 0.14115 -0.36898 0.14219 -0.3706 C 0.15013 -0.38171 0.1375 -0.36644 0.14779 -0.37847 C 0.15365 -0.39398 0.14584 -0.37523 0.15326 -0.38819 C 0.15417 -0.38982 0.15456 -0.39236 0.15547 -0.39398 C 0.15638 -0.39583 0.15768 -0.39653 0.15873 -0.39792 C 0.16003 -0.39977 0.16068 -0.40255 0.16211 -0.40394 C 0.16211 -0.40394 0.17031 -0.4088 0.17201 -0.40972 C 0.18412 -0.4169 0.16576 -0.40556 0.17865 -0.41574 C 0.18073 -0.41736 0.18529 -0.41944 0.18529 -0.41944 L 0.23711 -0.41759 C 0.23893 -0.41736 0.24076 -0.4162 0.24258 -0.41574 C 0.24505 -0.41482 0.25196 -0.41296 0.25469 -0.41181 C 0.2569 -0.41065 0.25912 -0.40903 0.26133 -0.40787 L 0.26472 -0.40579 C 0.27097 -0.39468 0.26485 -0.4037 0.27123 -0.39792 C 0.27982 -0.39051 0.26953 -0.39699 0.27787 -0.39213 C 0.28425 -0.37523 0.27578 -0.39514 0.28347 -0.38426 C 0.2905 -0.37407 0.2806 -0.38125 0.28893 -0.37639 C 0.29401 -0.36296 0.29076 -0.3662 0.29662 -0.36273 C 0.29805 -0.3588 0.29922 -0.3544 0.30104 -0.35093 C 0.30183 -0.34954 0.30261 -0.34838 0.30326 -0.34699 C 0.30886 -0.33472 0.30235 -0.34676 0.30768 -0.33727 C 0.30808 -0.33333 0.3086 -0.3294 0.30873 -0.32546 C 0.3112 -0.28102 0.30977 -0.24769 0.30873 -0.19815 C 0.30873 -0.19468 0.30808 -0.19144 0.30768 -0.18819 C 0.30742 -0.18634 0.30664 -0.18449 0.30651 -0.18241 C 0.30625 -0.16806 0.30651 -0.1537 0.30651 -0.13935 " pathEditMode="relative" ptsTypes="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85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87 -0.13796 L 0.32747 0.005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85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747 0.00509 L 0.33034 0.1608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85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9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75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3 0.16087 C 0.33216 0.16226 0.33398 0.16342 0.3358 0.16481 C 0.33697 0.16597 0.33789 0.16782 0.33906 0.16874 C 0.3401 0.16967 0.3414 0.1699 0.34244 0.17083 C 0.34361 0.17175 0.34453 0.17384 0.3457 0.17476 C 0.34752 0.17592 0.34934 0.17592 0.35117 0.17661 C 0.35234 0.178 0.35351 0.17916 0.35455 0.18055 C 0.35794 0.18541 0.35546 0.18448 0.36002 0.18842 C 0.36106 0.18935 0.36223 0.18981 0.36341 0.1905 C 0.36575 0.19467 0.36692 0.19745 0.36992 0.20022 C 0.37096 0.20115 0.37213 0.20161 0.3733 0.20231 C 0.37395 0.20347 0.3746 0.20532 0.37552 0.20601 C 0.37682 0.2074 0.37851 0.2074 0.37994 0.2081 C 0.38216 0.20925 0.38437 0.21064 0.38645 0.21203 L 0.38984 0.21388 C 0.39088 0.21458 0.39192 0.21597 0.39309 0.21597 L 0.45377 0.2199 L 0.46588 0.22175 C 0.47708 0.22314 0.48138 0.22175 0.49023 0.22569 C 0.49127 0.22615 0.49244 0.22708 0.49348 0.22777 C 0.49492 0.22847 0.49648 0.22893 0.49791 0.22962 C 0.50013 0.23078 0.50234 0.2324 0.50455 0.23356 C 0.50559 0.23425 0.50677 0.23495 0.50781 0.23564 C 0.50937 0.2361 0.5108 0.2368 0.51223 0.23749 C 0.51341 0.23819 0.51445 0.23911 0.51562 0.23958 C 0.51888 0.2405 0.52213 0.24073 0.52552 0.24143 L 0.53541 0.24745 L 0.53867 0.2493 L 0.54205 0.25138 L 0.6677 0.2493 C 0.66966 0.2493 0.67148 0.24791 0.6733 0.24745 C 0.71484 0.23379 0.65507 0.25393 0.68424 0.24351 C 0.69778 0.23865 0.68502 0.24397 0.69531 0.23958 C 0.70416 0.22916 0.70013 0.23495 0.70742 0.22175 L 0.7108 0.21597 C 0.71145 0.21458 0.71236 0.21365 0.71302 0.21203 C 0.71445 0.2081 0.71653 0.20462 0.71744 0.20022 L 0.71966 0.18842 C 0.71927 0.1655 0.7194 0.14259 0.71848 0.11967 C 0.71835 0.11573 0.71627 0.1081 0.71627 0.1081 " pathEditMode="relative" ptsTypes="AAAAAAAAAAAAAAAAAAAAAAAAAAAAAAAAAAAAAAAA">
                                      <p:cBhvr>
                                        <p:cTn id="67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24" grpId="0" animBg="1"/>
      <p:bldP spid="24" grpId="1" animBg="1"/>
      <p:bldP spid="2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11"/>
            <a:ext cx="907273" cy="905473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 rot="16200000">
            <a:off x="823925" y="473492"/>
            <a:ext cx="840158" cy="343114"/>
          </a:xfrm>
          <a:prstGeom prst="triangle">
            <a:avLst/>
          </a:prstGeom>
          <a:solidFill>
            <a:srgbClr val="6BBE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50802"/>
            <a:ext cx="12192000" cy="210457"/>
          </a:xfrm>
          <a:prstGeom prst="rect">
            <a:avLst/>
          </a:prstGeom>
          <a:solidFill>
            <a:srgbClr val="A1D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15561" y="391411"/>
            <a:ext cx="85198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600" b="1" dirty="0" smtClean="0">
                <a:cs typeface="Arial" pitchFamily="34" charset="0"/>
              </a:rPr>
              <a:t>Тоифалашнинг ижобий мезонлари</a:t>
            </a:r>
            <a:endParaRPr lang="ru-RU" sz="2600" b="1" dirty="0"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15561" y="220765"/>
            <a:ext cx="10776439" cy="97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6200000" flipV="1">
            <a:off x="1224155" y="475040"/>
            <a:ext cx="840158" cy="340017"/>
          </a:xfrm>
          <a:prstGeom prst="triangle">
            <a:avLst>
              <a:gd name="adj" fmla="val 51149"/>
            </a:avLst>
          </a:prstGeom>
          <a:solidFill>
            <a:srgbClr val="6BBE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786960" y="1360526"/>
            <a:ext cx="6967672" cy="1431278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49" b="37317"/>
          <a:stretch/>
        </p:blipFill>
        <p:spPr>
          <a:xfrm>
            <a:off x="0" y="1130442"/>
            <a:ext cx="12157756" cy="543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88" y="2141601"/>
            <a:ext cx="1741742" cy="14148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53" y="2189414"/>
            <a:ext cx="1496721" cy="13620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2389" y="1591662"/>
            <a:ext cx="1718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dirty="0" smtClean="0">
                <a:solidFill>
                  <a:schemeClr val="accent5">
                    <a:lumMod val="75000"/>
                  </a:schemeClr>
                </a:solidFill>
              </a:rPr>
              <a:t>Жами божхона </a:t>
            </a:r>
          </a:p>
          <a:p>
            <a:pPr algn="ctr"/>
            <a:r>
              <a:rPr lang="uz-Cyrl-UZ" dirty="0" smtClean="0">
                <a:solidFill>
                  <a:schemeClr val="accent5">
                    <a:lumMod val="75000"/>
                  </a:schemeClr>
                </a:solidFill>
              </a:rPr>
              <a:t>кўриклари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91602" y="1624894"/>
            <a:ext cx="180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dirty="0" smtClean="0">
                <a:solidFill>
                  <a:srgbClr val="FF0000"/>
                </a:solidFill>
              </a:rPr>
              <a:t>БҚБ аниқланган </a:t>
            </a:r>
          </a:p>
          <a:p>
            <a:pPr algn="ctr"/>
            <a:r>
              <a:rPr lang="uz-Cyrl-UZ" dirty="0" smtClean="0">
                <a:solidFill>
                  <a:srgbClr val="FF0000"/>
                </a:solidFill>
              </a:rPr>
              <a:t>ҳолатлар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11" y="2361770"/>
            <a:ext cx="2209171" cy="131169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634755" y="1638494"/>
            <a:ext cx="3266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dirty="0" smtClean="0">
                <a:solidFill>
                  <a:srgbClr val="7030A0"/>
                </a:solidFill>
              </a:rPr>
              <a:t>Жами ўтказилган кўрикка </a:t>
            </a:r>
          </a:p>
          <a:p>
            <a:pPr algn="ctr"/>
            <a:r>
              <a:rPr lang="uz-Cyrl-UZ" dirty="0" smtClean="0">
                <a:solidFill>
                  <a:srgbClr val="7030A0"/>
                </a:solidFill>
              </a:rPr>
              <a:t>нисбатан аниқланган ҳолатлар </a:t>
            </a:r>
          </a:p>
          <a:p>
            <a:pPr algn="ctr"/>
            <a:r>
              <a:rPr lang="uz-Cyrl-UZ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uz-Cyrl-UZ" i="1" dirty="0" smtClean="0">
                <a:solidFill>
                  <a:schemeClr val="accent1">
                    <a:lumMod val="50000"/>
                  </a:schemeClr>
                </a:solidFill>
              </a:rPr>
              <a:t>фоизда)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4" y="1914300"/>
            <a:ext cx="2295693" cy="183655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266188" y="3652538"/>
            <a:ext cx="7272669" cy="1690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774405" y="4054855"/>
            <a:ext cx="10116636" cy="1675980"/>
            <a:chOff x="823851" y="4931910"/>
            <a:chExt cx="10116636" cy="864273"/>
          </a:xfrm>
        </p:grpSpPr>
        <p:sp>
          <p:nvSpPr>
            <p:cNvPr id="46" name="TextBox 45"/>
            <p:cNvSpPr txBox="1"/>
            <p:nvPr/>
          </p:nvSpPr>
          <p:spPr>
            <a:xfrm>
              <a:off x="2948478" y="5230236"/>
              <a:ext cx="1223412" cy="20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2000" b="1" i="1" dirty="0" smtClean="0"/>
                <a:t>2018 йил </a:t>
              </a:r>
              <a:endParaRPr lang="ru-RU" sz="2000" b="1" i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42066" y="5589852"/>
              <a:ext cx="1165704" cy="20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2000" b="1" i="1" dirty="0" smtClean="0"/>
                <a:t>2019 йил</a:t>
              </a:r>
              <a:endParaRPr lang="ru-RU" sz="2000" b="1" i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39944" y="5247799"/>
              <a:ext cx="1906291" cy="20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2000" dirty="0" smtClean="0">
                  <a:solidFill>
                    <a:srgbClr val="0070C0"/>
                  </a:solidFill>
                </a:rPr>
                <a:t>177 269 та </a:t>
              </a:r>
              <a:r>
                <a:rPr lang="uz-Cyrl-UZ" sz="1500" i="1" dirty="0" smtClean="0">
                  <a:solidFill>
                    <a:srgbClr val="0070C0"/>
                  </a:solidFill>
                </a:rPr>
                <a:t>(100</a:t>
              </a:r>
              <a:r>
                <a:rPr lang="en-US" sz="1500" i="1" dirty="0" smtClean="0">
                  <a:solidFill>
                    <a:srgbClr val="0070C0"/>
                  </a:solidFill>
                </a:rPr>
                <a:t>%</a:t>
              </a:r>
              <a:r>
                <a:rPr lang="uz-Cyrl-UZ" sz="1500" i="1" dirty="0" smtClean="0">
                  <a:solidFill>
                    <a:srgbClr val="0070C0"/>
                  </a:solidFill>
                </a:rPr>
                <a:t>)</a:t>
              </a:r>
              <a:endParaRPr lang="ru-RU" sz="1500" i="1" dirty="0">
                <a:solidFill>
                  <a:srgbClr val="0070C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40700" y="5589853"/>
              <a:ext cx="2063385" cy="20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103</a:t>
              </a:r>
              <a:r>
                <a:rPr lang="ru-RU" sz="20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dirty="0" smtClean="0">
                  <a:solidFill>
                    <a:srgbClr val="0070C0"/>
                  </a:solidFill>
                </a:rPr>
                <a:t>344 </a:t>
              </a:r>
              <a:r>
                <a:rPr lang="ru-RU" sz="2000" dirty="0" smtClean="0">
                  <a:solidFill>
                    <a:srgbClr val="0070C0"/>
                  </a:solidFill>
                </a:rPr>
                <a:t>та</a:t>
              </a:r>
              <a:r>
                <a:rPr lang="en-US" sz="2000" dirty="0" smtClean="0">
                  <a:solidFill>
                    <a:srgbClr val="0070C0"/>
                  </a:solidFill>
                </a:rPr>
                <a:t> </a:t>
              </a:r>
              <a:r>
                <a:rPr lang="uz-Cyrl-UZ" sz="1500" i="1" dirty="0" smtClean="0">
                  <a:solidFill>
                    <a:srgbClr val="0070C0"/>
                  </a:solidFill>
                </a:rPr>
                <a:t>(</a:t>
              </a:r>
              <a:r>
                <a:rPr lang="en-US" sz="1500" i="1" dirty="0" smtClean="0">
                  <a:solidFill>
                    <a:srgbClr val="0070C0"/>
                  </a:solidFill>
                </a:rPr>
                <a:t>25-30%</a:t>
              </a:r>
              <a:r>
                <a:rPr lang="uz-Cyrl-UZ" sz="1500" i="1" dirty="0" smtClean="0">
                  <a:solidFill>
                    <a:srgbClr val="0070C0"/>
                  </a:solidFill>
                </a:rPr>
                <a:t>)</a:t>
              </a:r>
              <a:endParaRPr lang="ru-RU" sz="1500" i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3397" y="5263924"/>
              <a:ext cx="1025034" cy="20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2000" dirty="0" smtClean="0">
                  <a:solidFill>
                    <a:srgbClr val="FF0000"/>
                  </a:solidFill>
                </a:rPr>
                <a:t>148 та</a:t>
              </a:r>
              <a:endParaRPr lang="ru-RU" sz="20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79095" y="5552244"/>
              <a:ext cx="1475084" cy="20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2000" dirty="0" smtClean="0">
                  <a:solidFill>
                    <a:srgbClr val="FF0000"/>
                  </a:solidFill>
                </a:rPr>
                <a:t>373 та  </a:t>
              </a:r>
              <a:r>
                <a:rPr lang="uz-Cyrl-UZ" sz="1500" i="1" dirty="0" smtClean="0"/>
                <a:t>(+225)</a:t>
              </a:r>
              <a:endParaRPr lang="ru-RU" sz="1500" i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720458" y="5250263"/>
              <a:ext cx="638316" cy="20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2000" i="1" dirty="0" smtClean="0">
                  <a:solidFill>
                    <a:srgbClr val="7030A0"/>
                  </a:solidFill>
                </a:rPr>
                <a:t>0,08</a:t>
              </a:r>
              <a:endParaRPr lang="ru-RU" sz="2000" i="1" dirty="0">
                <a:solidFill>
                  <a:srgbClr val="7030A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691427" y="5563291"/>
              <a:ext cx="1249060" cy="20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2000" i="1" dirty="0" smtClean="0">
                  <a:solidFill>
                    <a:srgbClr val="7030A0"/>
                  </a:solidFill>
                </a:rPr>
                <a:t>0,36 </a:t>
              </a:r>
              <a:r>
                <a:rPr lang="uz-Cyrl-UZ" sz="1500" i="1" dirty="0" smtClean="0"/>
                <a:t>(+0,28)</a:t>
              </a:r>
              <a:endParaRPr lang="ru-RU" sz="1500" i="1" dirty="0">
                <a:solidFill>
                  <a:srgbClr val="7030A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3851" y="4931910"/>
              <a:ext cx="2071849" cy="20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2000" b="1" u="sng" dirty="0" smtClean="0"/>
                <a:t>1 март – 31 июль</a:t>
              </a:r>
              <a:endParaRPr lang="ru-RU" sz="2000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270403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84713 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57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87539 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6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8" grpId="0" animBg="1"/>
      <p:bldP spid="39" grpId="0" animBg="1"/>
      <p:bldP spid="39" grpId="1" animBg="1"/>
      <p:bldP spid="39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5754</TotalTime>
  <Words>323</Words>
  <Application>Microsoft Office PowerPoint</Application>
  <PresentationFormat>Широкоэкранный</PresentationFormat>
  <Paragraphs>111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270</cp:revision>
  <dcterms:created xsi:type="dcterms:W3CDTF">2018-12-14T13:12:20Z</dcterms:created>
  <dcterms:modified xsi:type="dcterms:W3CDTF">2019-08-27T09:22:08Z</dcterms:modified>
</cp:coreProperties>
</file>